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74" r:id="rId6"/>
    <p:sldId id="262" r:id="rId7"/>
    <p:sldId id="261" r:id="rId8"/>
    <p:sldId id="268" r:id="rId9"/>
    <p:sldId id="275" r:id="rId10"/>
    <p:sldId id="266" r:id="rId11"/>
    <p:sldId id="267" r:id="rId12"/>
    <p:sldId id="269" r:id="rId13"/>
    <p:sldId id="270" r:id="rId14"/>
    <p:sldId id="272" r:id="rId15"/>
    <p:sldId id="277" r:id="rId16"/>
    <p:sldId id="278" r:id="rId17"/>
    <p:sldId id="271" r:id="rId18"/>
    <p:sldId id="263" r:id="rId19"/>
    <p:sldId id="264" r:id="rId20"/>
    <p:sldId id="279" r:id="rId21"/>
    <p:sldId id="26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2805" y="2876644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12805" y="5812460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12805" y="3014476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675" y="3012110"/>
            <a:ext cx="7517130" cy="2745565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8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52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7204"/>
            <a:ext cx="7772400" cy="591133"/>
          </a:xfrm>
        </p:spPr>
        <p:txBody>
          <a:bodyPr>
            <a:noAutofit/>
          </a:bodyPr>
          <a:lstStyle>
            <a:lvl1pPr>
              <a:defRPr sz="3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43492"/>
            <a:ext cx="7772400" cy="5594418"/>
          </a:xfrm>
        </p:spPr>
        <p:txBody>
          <a:bodyPr/>
          <a:lstStyle>
            <a:lvl1pPr marL="182880" indent="-182880">
              <a:buFont typeface="Wingdings" panose="05000000000000000000" pitchFamily="2" charset="2"/>
              <a:buChar char="q"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182880">
              <a:buFont typeface="Wingdings" panose="05000000000000000000" pitchFamily="2" charset="2"/>
              <a:buChar char="v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31520" indent="-182880">
              <a:buFont typeface="Wingdings" panose="05000000000000000000" pitchFamily="2" charset="2"/>
              <a:buChar char="ü"/>
              <a:defRPr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3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DD67DAC-232D-4042-B5C0-E64770A42A28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1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1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2E7C72F-E0F0-449A-A903-6D7865ED3EFA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7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2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6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48A1663-7765-4EF4-B97F-A02E70C6265E}" type="datetimeFigureOut">
              <a:rPr lang="en-US" smtClean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8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www.backpackadeux.com/printables-de-voyage/carnet-de-voyage" TargetMode="Externa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-jeunes-grandest.fr/evenements/les-mercredis-avenir-a-reims-les-metiers-du-tourism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3435" y="3317283"/>
            <a:ext cx="7517130" cy="3035808"/>
          </a:xfrm>
        </p:spPr>
        <p:txBody>
          <a:bodyPr/>
          <a:lstStyle/>
          <a:p>
            <a:r>
              <a:rPr lang="fr-FR" sz="2800" dirty="0"/>
              <a:t>L’INFORMATION TOURISTIQUE</a:t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/>
              <a:t>Outils et services d’information et de communication numérique</a:t>
            </a:r>
            <a:br>
              <a:rPr lang="fr-FR" sz="2800" dirty="0"/>
            </a:b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87085" y="65316"/>
            <a:ext cx="5344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UFR : Langues Étrangères Appliquées (LEA)</a:t>
            </a:r>
          </a:p>
          <a:p>
            <a:r>
              <a:rPr lang="fr-FR" dirty="0"/>
              <a:t>UE : LMM5M632 - Tourisme International</a:t>
            </a:r>
          </a:p>
          <a:p>
            <a:r>
              <a:rPr lang="fr-FR" dirty="0"/>
              <a:t>Niveau : L3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21455A2-02B2-4711-B1A8-243BCD481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385" y="0"/>
            <a:ext cx="2138530" cy="13258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42FD3C-A0A6-4E3E-8D7E-94C037A8E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71"/>
          <a:stretch/>
        </p:blipFill>
        <p:spPr>
          <a:xfrm>
            <a:off x="2303252" y="1624662"/>
            <a:ext cx="4753155" cy="101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de supports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Catalogue, newsletters, </a:t>
            </a:r>
            <a:r>
              <a:rPr lang="fr-FR" dirty="0" smtClean="0"/>
              <a:t>prospectus…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5" y="1810671"/>
            <a:ext cx="816292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92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2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8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27381" cy="11861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837" y="1186135"/>
            <a:ext cx="4018433" cy="2841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873" y="1186135"/>
            <a:ext cx="3679016" cy="18343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558" y="4332297"/>
            <a:ext cx="3691305" cy="24253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83" y="2778855"/>
            <a:ext cx="2707542" cy="3826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51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Dossier de voyage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906" y="-1"/>
            <a:ext cx="3327094" cy="19611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5541"/>
            <a:ext cx="4605238" cy="58612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769" y="2049138"/>
            <a:ext cx="3598079" cy="25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9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726" t="8320" r="3239" b="15177"/>
          <a:stretch/>
        </p:blipFill>
        <p:spPr>
          <a:xfrm>
            <a:off x="4934308" y="230173"/>
            <a:ext cx="3400839" cy="2826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216" y="3186086"/>
            <a:ext cx="4882551" cy="36619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4B929F-E99A-4F9C-BF28-2F605A288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3" y="0"/>
            <a:ext cx="3209925" cy="14287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06497B9-FDD5-4180-89F2-3E0F36C9B5DA}"/>
              </a:ext>
            </a:extLst>
          </p:cNvPr>
          <p:cNvSpPr txBox="1"/>
          <p:nvPr/>
        </p:nvSpPr>
        <p:spPr>
          <a:xfrm>
            <a:off x="221646" y="6489187"/>
            <a:ext cx="34359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hlinkClick r:id="rId5"/>
              </a:rPr>
              <a:t>http://www.backpackadeux.com/printables-de-voyage/carnet-de-voyage</a:t>
            </a:r>
            <a:r>
              <a:rPr lang="fr-FR" sz="800" dirty="0"/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D5721F-2090-4250-822F-F82722038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99" y="2065075"/>
            <a:ext cx="3323201" cy="4346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37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DDBE3-4169-4CE9-B760-98DFF8A7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techniques (Office)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1B847E-B882-4825-9A75-D2A4C876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Retouche d’image: Capture d’écran sélective sous Firefox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35BB53-A897-42B7-A4FB-0419C8748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75" t="5471" r="39811" b="63501"/>
          <a:stretch/>
        </p:blipFill>
        <p:spPr>
          <a:xfrm>
            <a:off x="293297" y="1656271"/>
            <a:ext cx="3347051" cy="2527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A0B012-0D4E-4D20-B71F-0FD70A6CB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08" t="37673" r="39433" b="31635"/>
          <a:stretch/>
        </p:blipFill>
        <p:spPr>
          <a:xfrm>
            <a:off x="5503654" y="1660584"/>
            <a:ext cx="2260119" cy="1745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E10462-6E7D-4F34-B007-C1623B77E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64" t="24759" r="32170" b="41312"/>
          <a:stretch/>
        </p:blipFill>
        <p:spPr>
          <a:xfrm>
            <a:off x="4899804" y="4485735"/>
            <a:ext cx="2337758" cy="1745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2CF52CA3-0778-40BF-AD34-F1D920E7115C}"/>
              </a:ext>
            </a:extLst>
          </p:cNvPr>
          <p:cNvSpPr/>
          <p:nvPr/>
        </p:nvSpPr>
        <p:spPr>
          <a:xfrm>
            <a:off x="4235570" y="2139352"/>
            <a:ext cx="664234" cy="948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C451E8A3-C81A-4E4A-B046-FD81126A6A96}"/>
              </a:ext>
            </a:extLst>
          </p:cNvPr>
          <p:cNvSpPr/>
          <p:nvPr/>
        </p:nvSpPr>
        <p:spPr>
          <a:xfrm>
            <a:off x="5717157" y="3692106"/>
            <a:ext cx="1149469" cy="491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9A080DF0-8602-4E81-ACEA-26CA82438FC7}"/>
              </a:ext>
            </a:extLst>
          </p:cNvPr>
          <p:cNvSpPr/>
          <p:nvPr/>
        </p:nvSpPr>
        <p:spPr>
          <a:xfrm>
            <a:off x="3985404" y="5244860"/>
            <a:ext cx="664234" cy="9489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5E5402-4B82-4D1A-9478-71D3A6FCD527}"/>
              </a:ext>
            </a:extLst>
          </p:cNvPr>
          <p:cNvSpPr txBox="1"/>
          <p:nvPr/>
        </p:nvSpPr>
        <p:spPr>
          <a:xfrm>
            <a:off x="1995071" y="5396146"/>
            <a:ext cx="179408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Copier/coller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Sauvegarder</a:t>
            </a:r>
          </a:p>
        </p:txBody>
      </p:sp>
    </p:spTree>
    <p:extLst>
      <p:ext uri="{BB962C8B-B14F-4D97-AF65-F5344CB8AC3E}">
        <p14:creationId xmlns:p14="http://schemas.microsoft.com/office/powerpoint/2010/main" val="73125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DDBE3-4169-4CE9-B760-98DFF8A7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techniques (Office)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1B847E-B882-4825-9A75-D2A4C876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Retouche d’image: retouche d’image sous Word/PowerPoint</a:t>
            </a:r>
          </a:p>
          <a:p>
            <a:pPr lvl="1"/>
            <a:r>
              <a:rPr lang="fr-FR" dirty="0"/>
              <a:t>Copie d’image d’Internet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Onglet « Outil image »</a:t>
            </a:r>
          </a:p>
          <a:p>
            <a:pPr lvl="2"/>
            <a:r>
              <a:rPr lang="fr-FR" dirty="0"/>
              <a:t>« Format » dans Word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r>
              <a:rPr lang="fr-FR" dirty="0"/>
              <a:t>« Mise en forme » dans </a:t>
            </a:r>
            <a:r>
              <a:rPr lang="fr-FR" dirty="0" err="1"/>
              <a:t>powerPoint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D17C6B-2487-4419-B9B4-B0CB79E93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2" t="33481" r="60473" b="14360"/>
          <a:stretch/>
        </p:blipFill>
        <p:spPr>
          <a:xfrm>
            <a:off x="3691375" y="1354196"/>
            <a:ext cx="1761249" cy="20748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0FB564F-8904-46F6-B926-15A35B85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3050"/>
            <a:ext cx="9144000" cy="8300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2EA378-C442-48C2-8A02-C9181CA2B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7714"/>
            <a:ext cx="9144000" cy="133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40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Quelques techniques (Office)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352" y="1107864"/>
            <a:ext cx="5463567" cy="2731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740" y="3938769"/>
            <a:ext cx="2015180" cy="2828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402" y="5410780"/>
            <a:ext cx="883763" cy="9489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t="27550" r="34898" b="4920"/>
          <a:stretch/>
        </p:blipFill>
        <p:spPr>
          <a:xfrm>
            <a:off x="5280434" y="4481528"/>
            <a:ext cx="1597902" cy="849853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3612292" y="4481528"/>
            <a:ext cx="1453871" cy="610910"/>
          </a:xfrm>
          <a:prstGeom prst="wedgeRoundRectCallout">
            <a:avLst>
              <a:gd name="adj1" fmla="val 128817"/>
              <a:gd name="adj2" fmla="val 516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Impression d’écran (bouton clavier)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673128" y="5410780"/>
            <a:ext cx="1453870" cy="562481"/>
          </a:xfrm>
          <a:prstGeom prst="wedgeRoundRectCallout">
            <a:avLst>
              <a:gd name="adj1" fmla="val 82507"/>
              <a:gd name="adj2" fmla="val 2210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Détourer / rogner une capture d’écran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8D16811-0FC0-4D05-8D9A-D3099C589924}"/>
              </a:ext>
            </a:extLst>
          </p:cNvPr>
          <p:cNvGrpSpPr/>
          <p:nvPr/>
        </p:nvGrpSpPr>
        <p:grpSpPr>
          <a:xfrm>
            <a:off x="93081" y="1107864"/>
            <a:ext cx="3116140" cy="2407697"/>
            <a:chOff x="1546719" y="4191909"/>
            <a:chExt cx="3116140" cy="240769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/>
            <a:srcRect l="8095" t="4412" r="67143" b="57154"/>
            <a:stretch/>
          </p:blipFill>
          <p:spPr>
            <a:xfrm>
              <a:off x="1905144" y="4191909"/>
              <a:ext cx="2757715" cy="24076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46719" y="5739155"/>
              <a:ext cx="1244600" cy="562481"/>
            </a:xfrm>
            <a:prstGeom prst="wedgeRoundRectCallout">
              <a:avLst>
                <a:gd name="adj1" fmla="val 78701"/>
                <a:gd name="adj2" fmla="val -227412"/>
                <a:gd name="adj3" fmla="val 1666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Formes et bulles</a:t>
              </a:r>
            </a:p>
          </p:txBody>
        </p:sp>
      </p:grpSp>
      <p:sp>
        <p:nvSpPr>
          <p:cNvPr id="13" name="Rectangle à coins arrondis 12"/>
          <p:cNvSpPr/>
          <p:nvPr/>
        </p:nvSpPr>
        <p:spPr>
          <a:xfrm>
            <a:off x="4761781" y="6504317"/>
            <a:ext cx="2094844" cy="209622"/>
          </a:xfrm>
          <a:prstGeom prst="wedgeRoundRectCallout">
            <a:avLst>
              <a:gd name="adj1" fmla="val 67083"/>
              <a:gd name="adj2" fmla="val -176291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Texte multi colonnes (Word)</a:t>
            </a:r>
          </a:p>
        </p:txBody>
      </p:sp>
      <p:sp>
        <p:nvSpPr>
          <p:cNvPr id="3" name="Rectangle à coins arrondis 9">
            <a:extLst>
              <a:ext uri="{FF2B5EF4-FFF2-40B4-BE49-F238E27FC236}">
                <a16:creationId xmlns:a16="http://schemas.microsoft.com/office/drawing/2014/main" id="{534B3B3E-4D88-4064-8380-B1BCE9E06C8F}"/>
              </a:ext>
            </a:extLst>
          </p:cNvPr>
          <p:cNvSpPr/>
          <p:nvPr/>
        </p:nvSpPr>
        <p:spPr>
          <a:xfrm>
            <a:off x="7703111" y="610998"/>
            <a:ext cx="1347808" cy="387741"/>
          </a:xfrm>
          <a:prstGeom prst="wedgeRoundRectCallout">
            <a:avLst>
              <a:gd name="adj1" fmla="val -70178"/>
              <a:gd name="adj2" fmla="val 127941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dirty="0"/>
              <a:t>La mise en évidence par les formes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D29E7C-9BC0-4131-8BD5-D2645ED3BE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68" t="25095" r="50278" b="36581"/>
          <a:stretch/>
        </p:blipFill>
        <p:spPr>
          <a:xfrm>
            <a:off x="685224" y="3795088"/>
            <a:ext cx="2735952" cy="2828254"/>
          </a:xfrm>
          <a:prstGeom prst="rect">
            <a:avLst/>
          </a:prstGeom>
        </p:spPr>
      </p:pic>
      <p:sp>
        <p:nvSpPr>
          <p:cNvPr id="23" name="Légende : encadrée 22">
            <a:extLst>
              <a:ext uri="{FF2B5EF4-FFF2-40B4-BE49-F238E27FC236}">
                <a16:creationId xmlns:a16="http://schemas.microsoft.com/office/drawing/2014/main" id="{3BF4E53D-26F5-41BE-A003-2616062D0CD7}"/>
              </a:ext>
            </a:extLst>
          </p:cNvPr>
          <p:cNvSpPr/>
          <p:nvPr/>
        </p:nvSpPr>
        <p:spPr>
          <a:xfrm>
            <a:off x="462506" y="5372710"/>
            <a:ext cx="1453869" cy="260964"/>
          </a:xfrm>
          <a:prstGeom prst="borderCallout1">
            <a:avLst>
              <a:gd name="adj1" fmla="val -17612"/>
              <a:gd name="adj2" fmla="val 99655"/>
              <a:gd name="adj3" fmla="val -393256"/>
              <a:gd name="adj4" fmla="val 101102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Attributs d’image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ADDE394-CE5A-4B24-99C2-B5C235B84135}"/>
              </a:ext>
            </a:extLst>
          </p:cNvPr>
          <p:cNvGrpSpPr/>
          <p:nvPr/>
        </p:nvGrpSpPr>
        <p:grpSpPr>
          <a:xfrm>
            <a:off x="228278" y="3915364"/>
            <a:ext cx="1453869" cy="1198353"/>
            <a:chOff x="3713101" y="4415507"/>
            <a:chExt cx="1453869" cy="1198353"/>
          </a:xfrm>
        </p:grpSpPr>
        <p:sp>
          <p:nvSpPr>
            <p:cNvPr id="25" name="Légende : encadrée 24">
              <a:extLst>
                <a:ext uri="{FF2B5EF4-FFF2-40B4-BE49-F238E27FC236}">
                  <a16:creationId xmlns:a16="http://schemas.microsoft.com/office/drawing/2014/main" id="{E3759A1B-B986-4A81-9543-C5228E9F7148}"/>
                </a:ext>
              </a:extLst>
            </p:cNvPr>
            <p:cNvSpPr/>
            <p:nvPr/>
          </p:nvSpPr>
          <p:spPr>
            <a:xfrm>
              <a:off x="3713101" y="5352896"/>
              <a:ext cx="1453869" cy="260964"/>
            </a:xfrm>
            <a:prstGeom prst="borderCallout1">
              <a:avLst>
                <a:gd name="adj1" fmla="val -361394"/>
                <a:gd name="adj2" fmla="val 14214"/>
                <a:gd name="adj3" fmla="val -360200"/>
                <a:gd name="adj4" fmla="val 67282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dk1"/>
                  </a:solidFill>
                </a:rPr>
                <a:t>Attributs d’image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40EC259-4E29-4C86-A73C-0E8118605A8F}"/>
                </a:ext>
              </a:extLst>
            </p:cNvPr>
            <p:cNvCxnSpPr/>
            <p:nvPr/>
          </p:nvCxnSpPr>
          <p:spPr>
            <a:xfrm>
              <a:off x="3918094" y="4415507"/>
              <a:ext cx="0" cy="945143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6F892359-819D-41AC-A4F8-1C08C17B8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619" y="5988457"/>
            <a:ext cx="294371" cy="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66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ENVIRONNEMENT DE TRAVAIL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043492"/>
            <a:ext cx="4811486" cy="5594418"/>
          </a:xfrm>
        </p:spPr>
        <p:txBody>
          <a:bodyPr/>
          <a:lstStyle/>
          <a:p>
            <a:pPr marL="271463" indent="-271463"/>
            <a:r>
              <a:rPr lang="fr-FR" dirty="0"/>
              <a:t>Bureau Virtuel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9" y="2727026"/>
            <a:ext cx="5151807" cy="372803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283603" y="3810127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Version rénovée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0" y="6483733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Version classique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49868A-ED73-4A42-8855-3BA3DAA12A90}"/>
              </a:ext>
            </a:extLst>
          </p:cNvPr>
          <p:cNvGrpSpPr/>
          <p:nvPr/>
        </p:nvGrpSpPr>
        <p:grpSpPr>
          <a:xfrm>
            <a:off x="6183086" y="4591043"/>
            <a:ext cx="2474825" cy="1656194"/>
            <a:chOff x="6183086" y="4591043"/>
            <a:chExt cx="2474825" cy="165619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02243C6-B755-489A-9FB2-3673F2EFB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759" y="4591043"/>
              <a:ext cx="1959441" cy="165619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593DD9-E33F-443D-8AFD-41A5ABEFF4C7}"/>
                </a:ext>
              </a:extLst>
            </p:cNvPr>
            <p:cNvSpPr/>
            <p:nvPr/>
          </p:nvSpPr>
          <p:spPr>
            <a:xfrm>
              <a:off x="6183086" y="4938865"/>
              <a:ext cx="2474825" cy="1762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B2DE3F0-3429-4CC0-9917-AEB18EB07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445" y="741872"/>
            <a:ext cx="5659012" cy="2984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706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PROGRAMME DE TRAVAIL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1043492"/>
            <a:ext cx="8203019" cy="5594418"/>
          </a:xfrm>
        </p:spPr>
        <p:txBody>
          <a:bodyPr/>
          <a:lstStyle/>
          <a:p>
            <a:pPr marL="271463" indent="-271463"/>
            <a:r>
              <a:rPr lang="fr-FR" dirty="0"/>
              <a:t>10 Séances de TD :</a:t>
            </a:r>
          </a:p>
          <a:p>
            <a:pPr marL="617220" lvl="1" indent="-342900">
              <a:buFont typeface="+mj-lt"/>
              <a:buAutoNum type="arabicPeriod"/>
            </a:pPr>
            <a:endParaRPr lang="fr-FR" dirty="0"/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TD01 : Introduction et exploration des ressources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TD02 : Dossier d’information touristique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TD03 : Création de dépliant, brochures et lettres d’information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TD04 : Création de diaporama multimédia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TD05</a:t>
            </a:r>
            <a:r>
              <a:rPr lang="fr-FR" b="1" dirty="0">
                <a:solidFill>
                  <a:srgbClr val="00B0F0"/>
                </a:solidFill>
              </a:rPr>
              <a:t> </a:t>
            </a:r>
            <a:r>
              <a:rPr lang="fr-FR" dirty="0"/>
              <a:t>: Élaboration et création de guide touristique</a:t>
            </a:r>
            <a:endParaRPr lang="fr-FR" b="1" dirty="0">
              <a:solidFill>
                <a:srgbClr val="00B0F0"/>
              </a:solidFill>
            </a:endParaRPr>
          </a:p>
          <a:p>
            <a:pPr marL="617220" lvl="1" indent="-342900">
              <a:buFont typeface="+mj-lt"/>
              <a:buAutoNum type="arabicPeriod"/>
            </a:pPr>
            <a:r>
              <a:rPr lang="fr-FR" b="1" dirty="0">
                <a:solidFill>
                  <a:srgbClr val="00B0F0"/>
                </a:solidFill>
              </a:rPr>
              <a:t>TD06 : Devoir de contrôle</a:t>
            </a:r>
            <a:endParaRPr lang="fr-FR" dirty="0"/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TD07 : Conception et réalisation d’un site Web 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TD08 : Création et exploitation d’un Blog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TD09 : Projets de fin de module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b="1" dirty="0">
                <a:solidFill>
                  <a:srgbClr val="00B0F0"/>
                </a:solidFill>
              </a:rPr>
              <a:t>TD10 : Restitution de projets</a:t>
            </a:r>
          </a:p>
          <a:p>
            <a:pPr marL="617220" lvl="1" indent="-342900">
              <a:buFont typeface="+mj-lt"/>
              <a:buAutoNum type="arabicPeriod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558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CADRE GÉNÉRAL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7818" y="3670974"/>
            <a:ext cx="5262111" cy="2678385"/>
          </a:xfrm>
        </p:spPr>
        <p:txBody>
          <a:bodyPr>
            <a:normAutofit fontScale="92500"/>
          </a:bodyPr>
          <a:lstStyle/>
          <a:p>
            <a:r>
              <a:rPr lang="fr-FR" sz="1600" dirty="0"/>
              <a:t>TD : série d’activités/produits mettant en rapport les deux UE</a:t>
            </a:r>
          </a:p>
          <a:p>
            <a:r>
              <a:rPr lang="fr-FR" sz="1600" dirty="0"/>
              <a:t>Pratiques visant l’usage des TIC pour produire des ressources numériques</a:t>
            </a:r>
          </a:p>
          <a:p>
            <a:r>
              <a:rPr lang="fr-FR" sz="1600" dirty="0"/>
              <a:t>Couverture :</a:t>
            </a:r>
          </a:p>
          <a:p>
            <a:pPr lvl="1"/>
            <a:r>
              <a:rPr lang="fr-FR" sz="1400" dirty="0"/>
              <a:t>Activités, </a:t>
            </a:r>
          </a:p>
          <a:p>
            <a:pPr lvl="1"/>
            <a:r>
              <a:rPr lang="fr-FR" sz="1400" dirty="0"/>
              <a:t>Espaces touristiques, </a:t>
            </a:r>
          </a:p>
          <a:p>
            <a:pPr lvl="1"/>
            <a:r>
              <a:rPr lang="fr-FR" sz="1400" dirty="0"/>
              <a:t>Aménagements et équipements touristiques,</a:t>
            </a:r>
          </a:p>
          <a:p>
            <a:pPr lvl="1"/>
            <a:r>
              <a:rPr lang="fr-FR" sz="1400" dirty="0"/>
              <a:t>Aspects multiculturels à différentes échelles, nationales, régionales et internationales,</a:t>
            </a:r>
          </a:p>
          <a:p>
            <a:pPr lvl="1"/>
            <a:r>
              <a:rPr lang="fr-FR" sz="1400" dirty="0"/>
              <a:t>Supports multilingues.</a:t>
            </a:r>
          </a:p>
          <a:p>
            <a:pPr algn="just"/>
            <a:endParaRPr lang="fr-FR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C23C7-43BC-4FB2-A1F1-04D7C4AF1AC7}"/>
              </a:ext>
            </a:extLst>
          </p:cNvPr>
          <p:cNvSpPr/>
          <p:nvPr/>
        </p:nvSpPr>
        <p:spPr>
          <a:xfrm>
            <a:off x="1183024" y="860845"/>
            <a:ext cx="2983534" cy="5911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LEA-L3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EC6C78-DD82-4F89-85DD-46F84FAF3FBE}"/>
              </a:ext>
            </a:extLst>
          </p:cNvPr>
          <p:cNvSpPr/>
          <p:nvPr/>
        </p:nvSpPr>
        <p:spPr>
          <a:xfrm>
            <a:off x="1183024" y="1703160"/>
            <a:ext cx="1898278" cy="59113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UE …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20EB0C-4671-48B1-974D-283855FF8FD2}"/>
              </a:ext>
            </a:extLst>
          </p:cNvPr>
          <p:cNvSpPr/>
          <p:nvPr/>
        </p:nvSpPr>
        <p:spPr>
          <a:xfrm>
            <a:off x="1183024" y="2509793"/>
            <a:ext cx="1898278" cy="5911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UE 3L36U6TI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6DDEC-20DB-443E-9C2F-C5D8B55D4A4F}"/>
              </a:ext>
            </a:extLst>
          </p:cNvPr>
          <p:cNvSpPr/>
          <p:nvPr/>
        </p:nvSpPr>
        <p:spPr>
          <a:xfrm>
            <a:off x="1183024" y="3230653"/>
            <a:ext cx="1898278" cy="59103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UE LMM5M632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11B66B-CC2C-4B28-908D-003186BA32FB}"/>
              </a:ext>
            </a:extLst>
          </p:cNvPr>
          <p:cNvSpPr txBox="1"/>
          <p:nvPr/>
        </p:nvSpPr>
        <p:spPr>
          <a:xfrm>
            <a:off x="3200399" y="2448363"/>
            <a:ext cx="5633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/>
              <a:t>« Tourisme international » orientée vers des approches géographiques, sociologiques et de communication interculturelle du tourisme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F6CEBD-344A-4D8E-A69C-B7715BB8D493}"/>
              </a:ext>
            </a:extLst>
          </p:cNvPr>
          <p:cNvSpPr txBox="1"/>
          <p:nvPr/>
        </p:nvSpPr>
        <p:spPr>
          <a:xfrm>
            <a:off x="3200399" y="3318770"/>
            <a:ext cx="55295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/>
              <a:t>« Tourisme International » centrée sur l’informatique et les TIC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90E202-C133-4455-9EAF-B2A9A5631550}"/>
              </a:ext>
            </a:extLst>
          </p:cNvPr>
          <p:cNvSpPr txBox="1"/>
          <p:nvPr/>
        </p:nvSpPr>
        <p:spPr>
          <a:xfrm>
            <a:off x="3200399" y="1842552"/>
            <a:ext cx="5529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/>
              <a:t>« ….  »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B488F45-F6A5-412C-ABF3-A700E8F8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5" y="4329228"/>
            <a:ext cx="3304762" cy="1857143"/>
          </a:xfrm>
          <a:prstGeom prst="rect">
            <a:avLst/>
          </a:prstGeom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B9C05543-EAC4-45D6-8FBA-0F584E8D8D7E}"/>
              </a:ext>
            </a:extLst>
          </p:cNvPr>
          <p:cNvSpPr/>
          <p:nvPr/>
        </p:nvSpPr>
        <p:spPr>
          <a:xfrm>
            <a:off x="728096" y="3235401"/>
            <a:ext cx="378127" cy="591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9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53604-2716-4227-90B3-DC0A64B3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Modalité de travail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5344EE-9067-41BC-A119-130573F24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463" indent="-271463"/>
            <a:r>
              <a:rPr lang="fr-FR" dirty="0"/>
              <a:t>Mode présence et mode distance</a:t>
            </a:r>
          </a:p>
          <a:p>
            <a:pPr marL="617220" lvl="1" indent="-342900">
              <a:buFont typeface="+mj-lt"/>
              <a:buAutoNum type="arabicPeriod"/>
            </a:pPr>
            <a:endParaRPr lang="fr-FR" dirty="0"/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TD01 : Introduction et exploration des ressources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TD02 : Dossier d’information touristique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TD03 : Création de dépliant, brochures et lettres d’information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TD04 : Création de diaporama multimédia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TD05</a:t>
            </a:r>
            <a:r>
              <a:rPr lang="fr-FR" b="1" dirty="0">
                <a:solidFill>
                  <a:srgbClr val="00B0F0"/>
                </a:solidFill>
              </a:rPr>
              <a:t> </a:t>
            </a:r>
            <a:r>
              <a:rPr lang="fr-FR" dirty="0"/>
              <a:t>: Élaboration et création de guide touristique</a:t>
            </a:r>
            <a:endParaRPr lang="fr-FR" b="1" dirty="0">
              <a:solidFill>
                <a:srgbClr val="00B0F0"/>
              </a:solidFill>
            </a:endParaRPr>
          </a:p>
          <a:p>
            <a:pPr marL="617220" lvl="1" indent="-342900">
              <a:buFont typeface="+mj-lt"/>
              <a:buAutoNum type="arabicPeriod"/>
            </a:pPr>
            <a:r>
              <a:rPr lang="fr-FR" b="1" dirty="0">
                <a:solidFill>
                  <a:srgbClr val="00B0F0"/>
                </a:solidFill>
              </a:rPr>
              <a:t>TD06 : Devoir de contrôle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TD07 : Conception et réalisation d’un site Web 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TD08 : Création et exploitation d’un Blog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dirty="0"/>
              <a:t>TD09 : Projets de fin de module</a:t>
            </a:r>
          </a:p>
          <a:p>
            <a:pPr marL="617220" lvl="1" indent="-342900">
              <a:buFont typeface="+mj-lt"/>
              <a:buAutoNum type="arabicPeriod"/>
            </a:pPr>
            <a:r>
              <a:rPr lang="fr-FR" b="1" dirty="0">
                <a:solidFill>
                  <a:srgbClr val="00B0F0"/>
                </a:solidFill>
              </a:rPr>
              <a:t>TD10 : Restitution de projets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7B6ABB-417C-43AF-90EF-9932736D3073}"/>
              </a:ext>
            </a:extLst>
          </p:cNvPr>
          <p:cNvSpPr/>
          <p:nvPr/>
        </p:nvSpPr>
        <p:spPr>
          <a:xfrm>
            <a:off x="957532" y="1682152"/>
            <a:ext cx="6512943" cy="34948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28447-6466-4BCF-AD88-DC1799FC90C6}"/>
              </a:ext>
            </a:extLst>
          </p:cNvPr>
          <p:cNvSpPr/>
          <p:nvPr/>
        </p:nvSpPr>
        <p:spPr>
          <a:xfrm>
            <a:off x="957532" y="4011283"/>
            <a:ext cx="6512943" cy="577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98BE41-EAA4-4839-9A24-6C80C4687285}"/>
              </a:ext>
            </a:extLst>
          </p:cNvPr>
          <p:cNvSpPr/>
          <p:nvPr/>
        </p:nvSpPr>
        <p:spPr>
          <a:xfrm>
            <a:off x="957532" y="3623094"/>
            <a:ext cx="6512943" cy="34948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E618E6-B02F-42AA-AAA0-568A4BF326F1}"/>
              </a:ext>
            </a:extLst>
          </p:cNvPr>
          <p:cNvSpPr/>
          <p:nvPr/>
        </p:nvSpPr>
        <p:spPr>
          <a:xfrm>
            <a:off x="957531" y="2087592"/>
            <a:ext cx="6512943" cy="1492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653B3-82F9-46B6-ABD1-252071CB249C}"/>
              </a:ext>
            </a:extLst>
          </p:cNvPr>
          <p:cNvSpPr/>
          <p:nvPr/>
        </p:nvSpPr>
        <p:spPr>
          <a:xfrm>
            <a:off x="957530" y="4632876"/>
            <a:ext cx="6512943" cy="31771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22759AD-F223-4C96-B33D-777ACC5605B1}"/>
              </a:ext>
            </a:extLst>
          </p:cNvPr>
          <p:cNvSpPr txBox="1"/>
          <p:nvPr/>
        </p:nvSpPr>
        <p:spPr>
          <a:xfrm>
            <a:off x="7509718" y="2537359"/>
            <a:ext cx="1479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 distance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A0DD6A-EDB2-4D21-B866-FC630216CD3F}"/>
              </a:ext>
            </a:extLst>
          </p:cNvPr>
          <p:cNvSpPr txBox="1"/>
          <p:nvPr/>
        </p:nvSpPr>
        <p:spPr>
          <a:xfrm>
            <a:off x="7511426" y="4135975"/>
            <a:ext cx="14781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 distance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E136DA-40F4-4A94-ABA8-5591F8C37953}"/>
              </a:ext>
            </a:extLst>
          </p:cNvPr>
          <p:cNvSpPr txBox="1"/>
          <p:nvPr/>
        </p:nvSpPr>
        <p:spPr>
          <a:xfrm>
            <a:off x="7509718" y="1672229"/>
            <a:ext cx="1479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En présence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AFA3B6-1E90-4B5E-9819-C0EAD7D06B1C}"/>
              </a:ext>
            </a:extLst>
          </p:cNvPr>
          <p:cNvSpPr txBox="1"/>
          <p:nvPr/>
        </p:nvSpPr>
        <p:spPr>
          <a:xfrm>
            <a:off x="7509718" y="3613171"/>
            <a:ext cx="1479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En présence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6C4265B-94FE-4C08-A180-CB3EF2018FF2}"/>
              </a:ext>
            </a:extLst>
          </p:cNvPr>
          <p:cNvSpPr txBox="1"/>
          <p:nvPr/>
        </p:nvSpPr>
        <p:spPr>
          <a:xfrm>
            <a:off x="7519630" y="4581259"/>
            <a:ext cx="1479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En présence</a:t>
            </a:r>
          </a:p>
        </p:txBody>
      </p:sp>
    </p:spTree>
    <p:extLst>
      <p:ext uri="{BB962C8B-B14F-4D97-AF65-F5344CB8AC3E}">
        <p14:creationId xmlns:p14="http://schemas.microsoft.com/office/powerpoint/2010/main" val="384039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 D’ÉVALUATION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043492"/>
            <a:ext cx="4876800" cy="5594418"/>
          </a:xfrm>
        </p:spPr>
        <p:txBody>
          <a:bodyPr/>
          <a:lstStyle/>
          <a:p>
            <a:pPr marL="271463" indent="-271463"/>
            <a:r>
              <a:rPr lang="fr-FR" dirty="0"/>
              <a:t>Contrôle Continu par dossier pour les inscrits réguliers ;</a:t>
            </a:r>
          </a:p>
          <a:p>
            <a:pPr marL="271463" indent="-271463"/>
            <a:r>
              <a:rPr lang="fr-FR" dirty="0"/>
              <a:t>Contrôle continu par dossier et un oral pour les dispensés ;</a:t>
            </a:r>
          </a:p>
          <a:p>
            <a:pPr marL="271463" indent="-271463"/>
            <a:r>
              <a:rPr lang="fr-FR" dirty="0"/>
              <a:t>Dossier = projet individuel sous forme d’un produit numérique qui peut être :</a:t>
            </a:r>
          </a:p>
          <a:p>
            <a:pPr marL="545783" lvl="1" indent="-271463"/>
            <a:r>
              <a:rPr lang="fr-FR" dirty="0"/>
              <a:t>Un document imprimé (PAO) ;</a:t>
            </a:r>
          </a:p>
          <a:p>
            <a:pPr marL="545783" lvl="1" indent="-271463"/>
            <a:r>
              <a:rPr lang="fr-FR" dirty="0"/>
              <a:t>Un diaporama (</a:t>
            </a:r>
            <a:r>
              <a:rPr lang="fr-FR" dirty="0" err="1"/>
              <a:t>PréAO</a:t>
            </a:r>
            <a:r>
              <a:rPr lang="fr-FR" dirty="0"/>
              <a:t>) ;</a:t>
            </a:r>
          </a:p>
          <a:p>
            <a:pPr marL="545783" lvl="1" indent="-271463"/>
            <a:r>
              <a:rPr lang="fr-FR" dirty="0"/>
              <a:t>Un produit en ligne (Site, Blog).</a:t>
            </a:r>
          </a:p>
          <a:p>
            <a:pPr marL="271463" indent="-271463"/>
            <a:r>
              <a:rPr lang="fr-FR" dirty="0"/>
              <a:t>Des conseils de méthode sont donnés dans les TD accessibles sur le BV.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122" y="532770"/>
            <a:ext cx="2281336" cy="15969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6105">
            <a:off x="7363609" y="2316543"/>
            <a:ext cx="1250586" cy="1750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876" y="4648200"/>
            <a:ext cx="1745341" cy="13090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961" y="5424760"/>
            <a:ext cx="17018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1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CADRE GÉNÉRAL DES TD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043492"/>
            <a:ext cx="5692966" cy="5594418"/>
          </a:xfrm>
        </p:spPr>
        <p:txBody>
          <a:bodyPr>
            <a:noAutofit/>
          </a:bodyPr>
          <a:lstStyle/>
          <a:p>
            <a:r>
              <a:rPr lang="fr-FR" sz="1600" dirty="0"/>
              <a:t>Choix des thèmes a</a:t>
            </a:r>
            <a:r>
              <a:rPr lang="fr-FR" sz="1400" dirty="0"/>
              <a:t>daptés à des questions pratiques (proposées dans le cadre de l’UFR LELEA)</a:t>
            </a:r>
          </a:p>
          <a:p>
            <a:pPr lvl="1"/>
            <a:r>
              <a:rPr lang="fr-FR" sz="1400" dirty="0"/>
              <a:t>Des sujets généraux : pris dans le cadre des parcours de formation des étudiants (Œnotourisme, écotourisme, tourisme de luxe, tourisme culturel, tourisme en région d’Aquitaine, etc.)</a:t>
            </a:r>
          </a:p>
          <a:p>
            <a:pPr lvl="1"/>
            <a:r>
              <a:rPr lang="fr-FR" sz="1400" dirty="0"/>
              <a:t>Des sujets spécifiques  : liés à des lieux, évènements, activités, personnages, objets, etc.) …</a:t>
            </a:r>
          </a:p>
          <a:p>
            <a:pPr algn="just"/>
            <a:r>
              <a:rPr lang="fr-FR" sz="1600" dirty="0"/>
              <a:t>Les produits numériques d’information touristique sont destinés à un public varié :</a:t>
            </a:r>
          </a:p>
          <a:p>
            <a:pPr lvl="1" algn="just"/>
            <a:r>
              <a:rPr lang="fr-FR" sz="1400" dirty="0"/>
              <a:t>Individus : exemple des dossiers d’information, </a:t>
            </a:r>
          </a:p>
          <a:p>
            <a:pPr lvl="1" algn="just"/>
            <a:r>
              <a:rPr lang="fr-FR" sz="1400" dirty="0"/>
              <a:t>Groupes d’individus : exemple de diaporama dans des lieux publics ,</a:t>
            </a:r>
          </a:p>
          <a:p>
            <a:pPr lvl="1" algn="just"/>
            <a:r>
              <a:rPr lang="fr-FR" sz="1400" dirty="0"/>
              <a:t>Grand public : exemple de Sites Web/Blogs.</a:t>
            </a:r>
          </a:p>
          <a:p>
            <a:pPr algn="just"/>
            <a:r>
              <a:rPr lang="fr-FR" sz="1600" dirty="0"/>
              <a:t>Les informations à proposer devraient également garder au maximum une dimension interculturelle et de mondialisation</a:t>
            </a:r>
          </a:p>
          <a:p>
            <a:pPr algn="just"/>
            <a:r>
              <a:rPr lang="fr-FR" sz="1600" dirty="0"/>
              <a:t>Tout produit numérique d’une information touristique doit se fonder sur une approche de :</a:t>
            </a:r>
          </a:p>
          <a:p>
            <a:pPr lvl="1" algn="just"/>
            <a:r>
              <a:rPr lang="fr-FR" sz="1400" dirty="0"/>
              <a:t>Recherche et collecte d’informations </a:t>
            </a:r>
          </a:p>
          <a:p>
            <a:pPr lvl="1" algn="just"/>
            <a:r>
              <a:rPr lang="fr-FR" sz="1400" dirty="0"/>
              <a:t>Conception et design et de produits adaptés</a:t>
            </a:r>
          </a:p>
          <a:p>
            <a:pPr lvl="1" algn="just"/>
            <a:r>
              <a:rPr lang="fr-FR" sz="1400" dirty="0"/>
              <a:t>Diffusion et communication d’information à caractère touristique</a:t>
            </a:r>
          </a:p>
          <a:p>
            <a:pPr lvl="1" algn="just"/>
            <a:endParaRPr lang="fr-FR" sz="1400" dirty="0"/>
          </a:p>
          <a:p>
            <a:endParaRPr lang="fr-FR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7323">
            <a:off x="6765476" y="4133392"/>
            <a:ext cx="2088639" cy="1988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241" y="958467"/>
            <a:ext cx="2007111" cy="2610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5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1" y="990327"/>
            <a:ext cx="4679829" cy="5594418"/>
          </a:xfrm>
        </p:spPr>
        <p:txBody>
          <a:bodyPr>
            <a:noAutofit/>
          </a:bodyPr>
          <a:lstStyle/>
          <a:p>
            <a:pPr algn="just"/>
            <a:r>
              <a:rPr lang="fr-FR" sz="1800" dirty="0"/>
              <a:t>Développer des compétences techniques dans le numérique :</a:t>
            </a:r>
          </a:p>
          <a:p>
            <a:pPr lvl="1" algn="just"/>
            <a:r>
              <a:rPr lang="fr-FR" sz="1600" dirty="0"/>
              <a:t>Culture numérique : produits et services ; </a:t>
            </a:r>
          </a:p>
          <a:p>
            <a:pPr lvl="2" algn="just"/>
            <a:r>
              <a:rPr lang="fr-FR" sz="1400" dirty="0"/>
              <a:t>Recherche d’information numérique ;</a:t>
            </a:r>
          </a:p>
          <a:p>
            <a:pPr lvl="2" algn="just"/>
            <a:r>
              <a:rPr lang="fr-FR" sz="1400" dirty="0"/>
              <a:t>Production et édition de ressources numériques ; </a:t>
            </a:r>
          </a:p>
          <a:p>
            <a:pPr lvl="2" algn="just"/>
            <a:r>
              <a:rPr lang="fr-FR" sz="1400" dirty="0"/>
              <a:t>Diffusion et communication des ressources numériques.</a:t>
            </a:r>
          </a:p>
          <a:p>
            <a:pPr algn="just"/>
            <a:r>
              <a:rPr lang="fr-FR" sz="1800" dirty="0"/>
              <a:t>Ouvrir de nouveaux horizons :</a:t>
            </a:r>
          </a:p>
          <a:p>
            <a:pPr lvl="1" algn="just"/>
            <a:r>
              <a:rPr lang="fr-FR" sz="1600" dirty="0"/>
              <a:t>Préparer les étudiants à des Masters polyvalents (à l’Université Bordeaux Montaigne ou ailleurs) ;</a:t>
            </a:r>
          </a:p>
          <a:p>
            <a:pPr lvl="1" algn="just"/>
            <a:r>
              <a:rPr lang="fr-FR" sz="1600" dirty="0"/>
              <a:t>Préparer les étudiants à des métiers présents et futurs</a:t>
            </a:r>
            <a:endParaRPr lang="fr-FR" sz="18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C44FA0E-1B3E-42EA-9DA7-20D4F2BBBB21}"/>
              </a:ext>
            </a:extLst>
          </p:cNvPr>
          <p:cNvGrpSpPr/>
          <p:nvPr/>
        </p:nvGrpSpPr>
        <p:grpSpPr>
          <a:xfrm>
            <a:off x="5587583" y="1079825"/>
            <a:ext cx="3354231" cy="4787848"/>
            <a:chOff x="5587583" y="1079825"/>
            <a:chExt cx="3354231" cy="478784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DE81F3C-F1C5-4835-A403-954216D3E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7584" y="1079825"/>
              <a:ext cx="3354230" cy="19362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A5BEE8A-2482-4399-AFD9-D449D4F8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7583" y="3178083"/>
              <a:ext cx="3354230" cy="26895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FA05322-9889-451D-B658-E03A2F4CAE67}"/>
              </a:ext>
            </a:extLst>
          </p:cNvPr>
          <p:cNvSpPr txBox="1"/>
          <p:nvPr/>
        </p:nvSpPr>
        <p:spPr>
          <a:xfrm>
            <a:off x="5529620" y="5969280"/>
            <a:ext cx="355641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" dirty="0">
                <a:hlinkClick r:id="rId4"/>
              </a:rPr>
              <a:t>https://info-jeunes-grandest.fr/evenements/les-mercredis-avenir-a-reims-les-metiers-du-tourisme/</a:t>
            </a:r>
            <a:r>
              <a:rPr lang="fr-FR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1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MÉTIERS DU TOURISME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990327"/>
            <a:ext cx="5825169" cy="5594418"/>
          </a:xfrm>
        </p:spPr>
        <p:txBody>
          <a:bodyPr>
            <a:noAutofit/>
          </a:bodyPr>
          <a:lstStyle/>
          <a:p>
            <a:pPr algn="just"/>
            <a:r>
              <a:rPr lang="fr-FR" dirty="0"/>
              <a:t>Profils métiers dans le tourisme</a:t>
            </a:r>
          </a:p>
          <a:p>
            <a:pPr lvl="2" algn="just"/>
            <a:endParaRPr lang="fr-FR" sz="1400" b="1" dirty="0"/>
          </a:p>
          <a:p>
            <a:pPr lvl="1" algn="just"/>
            <a:r>
              <a:rPr lang="fr-FR" sz="1600" b="1" dirty="0" smtClean="0"/>
              <a:t>Conception de produits </a:t>
            </a:r>
            <a:r>
              <a:rPr lang="fr-FR" sz="1600" b="1" dirty="0"/>
              <a:t>et services</a:t>
            </a:r>
            <a:r>
              <a:rPr lang="fr-FR" sz="1600" dirty="0"/>
              <a:t> : </a:t>
            </a:r>
          </a:p>
          <a:p>
            <a:pPr lvl="2" algn="just"/>
            <a:r>
              <a:rPr lang="fr-FR" sz="1400" dirty="0"/>
              <a:t>chargé de mission : promotion/développement/valorisation du tourisme local, </a:t>
            </a:r>
          </a:p>
          <a:p>
            <a:pPr lvl="2" algn="just"/>
            <a:r>
              <a:rPr lang="fr-FR" sz="1400" dirty="0"/>
              <a:t>chef de </a:t>
            </a:r>
            <a:r>
              <a:rPr lang="fr-FR" sz="1400" dirty="0" smtClean="0"/>
              <a:t>produit </a:t>
            </a:r>
            <a:r>
              <a:rPr lang="fr-FR" sz="1400" dirty="0"/>
              <a:t>en agence ou chez un tour-opérateur, </a:t>
            </a:r>
          </a:p>
          <a:p>
            <a:pPr lvl="2" algn="just"/>
            <a:r>
              <a:rPr lang="fr-FR" sz="1400" dirty="0"/>
              <a:t>consultant en tourisme ;</a:t>
            </a:r>
          </a:p>
          <a:p>
            <a:pPr lvl="1" algn="just"/>
            <a:r>
              <a:rPr lang="fr-FR" sz="1600" b="1" dirty="0" smtClean="0"/>
              <a:t>Information de </a:t>
            </a:r>
            <a:r>
              <a:rPr lang="fr-FR" sz="1600" b="1" dirty="0"/>
              <a:t>la clientèle et le public</a:t>
            </a:r>
            <a:r>
              <a:rPr lang="fr-FR" sz="1600" dirty="0"/>
              <a:t> : </a:t>
            </a:r>
          </a:p>
          <a:p>
            <a:pPr lvl="2" algn="just"/>
            <a:r>
              <a:rPr lang="fr-FR" sz="1400" dirty="0"/>
              <a:t>agent d’escale ou agent d’accueil, </a:t>
            </a:r>
          </a:p>
          <a:p>
            <a:pPr lvl="2" algn="just"/>
            <a:r>
              <a:rPr lang="fr-FR" sz="1400" dirty="0"/>
              <a:t>chargé d’assistance, </a:t>
            </a:r>
          </a:p>
          <a:p>
            <a:pPr lvl="2" algn="just"/>
            <a:r>
              <a:rPr lang="fr-FR" sz="1400" dirty="0"/>
              <a:t>directeur technique de sécurité et environnement de qualité.</a:t>
            </a:r>
          </a:p>
          <a:p>
            <a:pPr lvl="1" algn="just"/>
            <a:r>
              <a:rPr lang="fr-FR" sz="1600" b="1" dirty="0" smtClean="0"/>
              <a:t>Animation de </a:t>
            </a:r>
            <a:r>
              <a:rPr lang="fr-FR" sz="1600" b="1" dirty="0"/>
              <a:t>groupes et </a:t>
            </a:r>
            <a:r>
              <a:rPr lang="fr-FR" sz="1600" b="1" dirty="0" smtClean="0"/>
              <a:t>d’évènements</a:t>
            </a:r>
            <a:r>
              <a:rPr lang="fr-FR" sz="1600" dirty="0" smtClean="0"/>
              <a:t> </a:t>
            </a:r>
            <a:r>
              <a:rPr lang="fr-FR" sz="1600" dirty="0"/>
              <a:t>: </a:t>
            </a:r>
          </a:p>
          <a:p>
            <a:pPr lvl="2" algn="just"/>
            <a:r>
              <a:rPr lang="fr-FR" sz="1400" dirty="0"/>
              <a:t>animateur de tourisme local (guide-accompagnateur, guide-interprète), </a:t>
            </a:r>
          </a:p>
          <a:p>
            <a:pPr lvl="2" algn="just"/>
            <a:r>
              <a:rPr lang="fr-FR" sz="1400" dirty="0"/>
              <a:t>directeur d’exploitation (responsable d’un secteur d’attraction),</a:t>
            </a:r>
          </a:p>
          <a:p>
            <a:pPr lvl="2" algn="just"/>
            <a:r>
              <a:rPr lang="fr-FR" sz="1400" dirty="0"/>
              <a:t>animateur de club de vacances (responsable d’animation) ;</a:t>
            </a:r>
          </a:p>
          <a:p>
            <a:pPr lvl="1" algn="just"/>
            <a:r>
              <a:rPr lang="fr-FR" sz="1600" b="1" i="1" dirty="0" smtClean="0"/>
              <a:t>Vente de </a:t>
            </a:r>
            <a:r>
              <a:rPr lang="fr-FR" sz="1600" b="1" i="1" dirty="0"/>
              <a:t>produits et services</a:t>
            </a:r>
            <a:r>
              <a:rPr lang="fr-FR" sz="1600" dirty="0"/>
              <a:t> : </a:t>
            </a:r>
          </a:p>
          <a:p>
            <a:pPr lvl="2" algn="just"/>
            <a:r>
              <a:rPr lang="fr-FR" sz="1400" dirty="0"/>
              <a:t>directeur d’office de tourisme,</a:t>
            </a:r>
          </a:p>
          <a:p>
            <a:pPr lvl="2" algn="just"/>
            <a:r>
              <a:rPr lang="fr-FR" sz="1400" dirty="0"/>
              <a:t>agent de voyages (responsable de réservations), </a:t>
            </a:r>
          </a:p>
          <a:p>
            <a:pPr lvl="2" algn="just"/>
            <a:r>
              <a:rPr lang="fr-FR" sz="1400" dirty="0"/>
              <a:t>directeur de site culturel, </a:t>
            </a:r>
          </a:p>
          <a:p>
            <a:pPr lvl="2" algn="just"/>
            <a:r>
              <a:rPr lang="fr-FR" sz="1400" dirty="0"/>
              <a:t>directeur de foires, salons, congrès, exposition ;</a:t>
            </a:r>
          </a:p>
          <a:p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6" y="3613533"/>
            <a:ext cx="2269031" cy="29712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9349">
            <a:off x="6592528" y="1441328"/>
            <a:ext cx="2280907" cy="1559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86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37204"/>
            <a:ext cx="8305800" cy="591133"/>
          </a:xfrm>
        </p:spPr>
        <p:txBody>
          <a:bodyPr/>
          <a:lstStyle/>
          <a:p>
            <a:r>
              <a:rPr lang="fr-FR" sz="2800" dirty="0"/>
              <a:t>CONTENUS DES TD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043492"/>
            <a:ext cx="5171536" cy="5594418"/>
          </a:xfrm>
        </p:spPr>
        <p:txBody>
          <a:bodyPr>
            <a:normAutofit/>
          </a:bodyPr>
          <a:lstStyle/>
          <a:p>
            <a:pPr marL="358775" indent="-358775"/>
            <a:r>
              <a:rPr lang="fr-FR" dirty="0" smtClean="0"/>
              <a:t>Réalisation </a:t>
            </a:r>
            <a:r>
              <a:rPr lang="fr-FR" dirty="0"/>
              <a:t>de projets en :</a:t>
            </a:r>
            <a:endParaRPr lang="fr-FR" dirty="0">
              <a:solidFill>
                <a:srgbClr val="C00000"/>
              </a:solidFill>
            </a:endParaRPr>
          </a:p>
          <a:p>
            <a:pPr marL="633095" lvl="1" indent="-358775"/>
            <a:r>
              <a:rPr lang="fr-FR" dirty="0">
                <a:solidFill>
                  <a:srgbClr val="C00000"/>
                </a:solidFill>
              </a:rPr>
              <a:t>Exploitant des sources de données numériques</a:t>
            </a:r>
            <a:r>
              <a:rPr lang="fr-FR" dirty="0"/>
              <a:t> : pour élaborer des produits d’information touristiques (</a:t>
            </a:r>
            <a:r>
              <a:rPr lang="fr-FR" i="1" dirty="0"/>
              <a:t>texte, image, son, vidéo</a:t>
            </a:r>
            <a:r>
              <a:rPr lang="fr-FR" dirty="0"/>
              <a:t>)</a:t>
            </a:r>
          </a:p>
          <a:p>
            <a:pPr marL="633095" lvl="1" indent="-358775"/>
            <a:endParaRPr lang="fr-FR" dirty="0">
              <a:solidFill>
                <a:srgbClr val="C00000"/>
              </a:solidFill>
            </a:endParaRPr>
          </a:p>
          <a:p>
            <a:pPr marL="633095" lvl="1" indent="-358775"/>
            <a:r>
              <a:rPr lang="fr-FR" dirty="0">
                <a:solidFill>
                  <a:srgbClr val="C00000"/>
                </a:solidFill>
              </a:rPr>
              <a:t>Utilisant des outils d’édition numériques</a:t>
            </a:r>
          </a:p>
          <a:p>
            <a:pPr marL="907415" lvl="2" indent="-358775"/>
            <a:r>
              <a:rPr lang="fr-FR" dirty="0">
                <a:solidFill>
                  <a:srgbClr val="C00000"/>
                </a:solidFill>
              </a:rPr>
              <a:t>Outils bureautiques </a:t>
            </a:r>
            <a:r>
              <a:rPr lang="fr-FR" dirty="0"/>
              <a:t>: disponible en salles ou sur </a:t>
            </a:r>
            <a:r>
              <a:rPr lang="fr-FR" dirty="0" smtClean="0"/>
              <a:t> machines </a:t>
            </a:r>
            <a:r>
              <a:rPr lang="fr-FR" dirty="0" err="1" smtClean="0"/>
              <a:t>pesonnelles</a:t>
            </a:r>
            <a:endParaRPr lang="fr-FR" dirty="0"/>
          </a:p>
          <a:p>
            <a:pPr marL="907415" lvl="2" indent="-358775"/>
            <a:r>
              <a:rPr lang="fr-FR" dirty="0">
                <a:solidFill>
                  <a:srgbClr val="C00000"/>
                </a:solidFill>
              </a:rPr>
              <a:t>Des environnements Web services </a:t>
            </a:r>
            <a:r>
              <a:rPr lang="fr-FR" dirty="0"/>
              <a:t>: Internet, applications en </a:t>
            </a:r>
            <a:r>
              <a:rPr lang="fr-FR" dirty="0" smtClean="0"/>
              <a:t>ligne (Web services)</a:t>
            </a:r>
            <a:endParaRPr lang="fr-FR" dirty="0"/>
          </a:p>
          <a:p>
            <a:pPr marL="633095" lvl="1" indent="-358775"/>
            <a:endParaRPr lang="fr-FR" dirty="0">
              <a:solidFill>
                <a:srgbClr val="C00000"/>
              </a:solidFill>
            </a:endParaRPr>
          </a:p>
          <a:p>
            <a:pPr marL="633095" lvl="1" indent="-358775"/>
            <a:r>
              <a:rPr lang="fr-FR" dirty="0">
                <a:solidFill>
                  <a:srgbClr val="C00000"/>
                </a:solidFill>
              </a:rPr>
              <a:t>Produisant des supports d’information et de communication  numérique multimédias </a:t>
            </a:r>
            <a:r>
              <a:rPr lang="fr-FR" dirty="0"/>
              <a:t>: Dossiers, Prospectus, Dépliants, Diaporamas, Sites Web, Blogs et forums, etc.</a:t>
            </a:r>
          </a:p>
          <a:p>
            <a:pPr marL="633095" lvl="1" indent="-358775"/>
            <a:endParaRPr lang="fr-FR" dirty="0"/>
          </a:p>
          <a:p>
            <a:endParaRPr lang="fr-FR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7" y="828337"/>
            <a:ext cx="2336800" cy="168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7" y="4825928"/>
            <a:ext cx="2190254" cy="18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86" y="2758797"/>
            <a:ext cx="1642325" cy="16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TYPES DES DONNÉES TOURISTIQUES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043492"/>
            <a:ext cx="4811486" cy="5594418"/>
          </a:xfrm>
        </p:spPr>
        <p:txBody>
          <a:bodyPr/>
          <a:lstStyle/>
          <a:p>
            <a:pPr marL="271463" indent="-271463"/>
            <a:r>
              <a:rPr lang="fr-FR" dirty="0">
                <a:solidFill>
                  <a:srgbClr val="C00000"/>
                </a:solidFill>
              </a:rPr>
              <a:t>Coordonnées</a:t>
            </a:r>
            <a:r>
              <a:rPr lang="fr-FR" dirty="0"/>
              <a:t> (Annuaires, Pages jaunes, Pages blanches…)</a:t>
            </a:r>
          </a:p>
          <a:p>
            <a:pPr marL="271463" indent="-271463"/>
            <a:endParaRPr lang="fr-FR" dirty="0"/>
          </a:p>
          <a:p>
            <a:pPr marL="271463" indent="-271463"/>
            <a:r>
              <a:rPr lang="fr-FR" dirty="0">
                <a:solidFill>
                  <a:srgbClr val="C00000"/>
                </a:solidFill>
              </a:rPr>
              <a:t>Services</a:t>
            </a:r>
            <a:r>
              <a:rPr lang="fr-FR" dirty="0"/>
              <a:t> (Météo, Voyages, Commodités, Santé, Données bancaires …)</a:t>
            </a:r>
          </a:p>
          <a:p>
            <a:pPr marL="271463" indent="-271463"/>
            <a:endParaRPr lang="fr-FR" dirty="0"/>
          </a:p>
          <a:p>
            <a:pPr marL="271463" indent="-271463"/>
            <a:r>
              <a:rPr lang="fr-FR" dirty="0">
                <a:solidFill>
                  <a:srgbClr val="C00000"/>
                </a:solidFill>
              </a:rPr>
              <a:t>Conseils pratiques </a:t>
            </a:r>
            <a:r>
              <a:rPr lang="fr-FR" dirty="0"/>
              <a:t>(Ambassades et consulats, Sites historiques, Guide du routard, Promotions…)</a:t>
            </a:r>
          </a:p>
          <a:p>
            <a:pPr marL="271463" indent="-271463"/>
            <a:endParaRPr lang="fr-FR" dirty="0"/>
          </a:p>
          <a:p>
            <a:pPr marL="271463" indent="-271463"/>
            <a:r>
              <a:rPr lang="fr-FR" dirty="0">
                <a:solidFill>
                  <a:srgbClr val="C00000"/>
                </a:solidFill>
              </a:rPr>
              <a:t>Données factuelles </a:t>
            </a:r>
            <a:r>
              <a:rPr lang="fr-FR" dirty="0"/>
              <a:t>(statistiques, études, analyses, rapports, etc.)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031" y="828337"/>
            <a:ext cx="2407783" cy="12808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1729"/>
          <a:stretch/>
        </p:blipFill>
        <p:spPr>
          <a:xfrm>
            <a:off x="6433457" y="2231570"/>
            <a:ext cx="2375808" cy="1487261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94" y="3915364"/>
            <a:ext cx="1309855" cy="155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9794" y="5112754"/>
            <a:ext cx="2262868" cy="15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6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Types de supports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043492"/>
            <a:ext cx="6045506" cy="5594418"/>
          </a:xfrm>
        </p:spPr>
        <p:txBody>
          <a:bodyPr>
            <a:normAutofit/>
          </a:bodyPr>
          <a:lstStyle/>
          <a:p>
            <a:pPr marL="355600" indent="-355600"/>
            <a:r>
              <a:rPr lang="fr-FR" dirty="0"/>
              <a:t>Analogiques</a:t>
            </a:r>
          </a:p>
          <a:p>
            <a:pPr marL="355600" indent="-355600"/>
            <a:endParaRPr lang="fr-FR" dirty="0"/>
          </a:p>
          <a:p>
            <a:pPr marL="629920" lvl="1" indent="-355600"/>
            <a:r>
              <a:rPr lang="fr-FR" sz="2100" b="1" dirty="0"/>
              <a:t>Annonces publicitaires </a:t>
            </a:r>
            <a:r>
              <a:rPr lang="fr-FR" sz="2100" dirty="0"/>
              <a:t>: page, demi-page, ... de publicité dans un journal, un magazine ;</a:t>
            </a:r>
          </a:p>
          <a:p>
            <a:pPr marL="629920" lvl="1" indent="-355600"/>
            <a:r>
              <a:rPr lang="fr-FR" sz="2100" b="1" dirty="0"/>
              <a:t>Dossiers de presse </a:t>
            </a:r>
            <a:r>
              <a:rPr lang="fr-FR" sz="2100" dirty="0"/>
              <a:t>;</a:t>
            </a:r>
          </a:p>
          <a:p>
            <a:pPr marL="629920" lvl="1" indent="-355600"/>
            <a:r>
              <a:rPr lang="fr-FR" sz="2100" b="1" dirty="0"/>
              <a:t>Affiches</a:t>
            </a:r>
            <a:r>
              <a:rPr lang="fr-FR" sz="2100" dirty="0"/>
              <a:t> </a:t>
            </a:r>
            <a:r>
              <a:rPr lang="fr-FR" sz="2100" b="1" dirty="0"/>
              <a:t>murales</a:t>
            </a:r>
            <a:r>
              <a:rPr lang="fr-FR" sz="2100" dirty="0"/>
              <a:t> grand format (</a:t>
            </a:r>
            <a:r>
              <a:rPr lang="fr-FR" sz="2100" dirty="0" err="1"/>
              <a:t>outdoor</a:t>
            </a:r>
            <a:r>
              <a:rPr lang="fr-FR" sz="2100" dirty="0"/>
              <a:t>) de films, festivals, concerts…; </a:t>
            </a:r>
          </a:p>
          <a:p>
            <a:pPr marL="629920" lvl="1" indent="-355600"/>
            <a:r>
              <a:rPr lang="fr-FR" sz="2100" b="1" dirty="0"/>
              <a:t>Posters</a:t>
            </a:r>
            <a:r>
              <a:rPr lang="fr-FR" sz="2100" dirty="0"/>
              <a:t> d’artistes (indoor), d’œuvres artistiques, de lieux, ….;</a:t>
            </a:r>
          </a:p>
          <a:p>
            <a:pPr marL="629920" lvl="1" indent="-355600"/>
            <a:r>
              <a:rPr lang="fr-FR" sz="2100" b="1" dirty="0"/>
              <a:t>Brochures</a:t>
            </a:r>
            <a:r>
              <a:rPr lang="fr-FR" sz="2100" dirty="0"/>
              <a:t> de magazines, de catalogues (de produits, ...), de flyers (dépliant), de tracts, .. </a:t>
            </a:r>
          </a:p>
          <a:p>
            <a:pPr marL="629920" lvl="1" indent="-355600"/>
            <a:r>
              <a:rPr lang="fr-FR" sz="2100" b="1" dirty="0"/>
              <a:t>Photos</a:t>
            </a:r>
            <a:r>
              <a:rPr lang="fr-FR" sz="2100" dirty="0"/>
              <a:t> publicitaires;</a:t>
            </a:r>
          </a:p>
          <a:p>
            <a:pPr marL="629920" lvl="1" indent="-355600"/>
            <a:r>
              <a:rPr lang="fr-FR" sz="2100" b="1" dirty="0"/>
              <a:t>Supports textiles </a:t>
            </a:r>
            <a:r>
              <a:rPr lang="fr-FR" sz="2100" dirty="0"/>
              <a:t>(T-shirt, chasubles), ...</a:t>
            </a:r>
          </a:p>
          <a:p>
            <a:pPr marL="629920" lvl="1" indent="-355600"/>
            <a:r>
              <a:rPr lang="fr-FR" sz="2100" b="1" dirty="0"/>
              <a:t>Supports mobiles</a:t>
            </a:r>
            <a:r>
              <a:rPr lang="fr-FR" sz="2100" dirty="0"/>
              <a:t>: bus, taxis, voitures de travail, flancs d’avions, ...)</a:t>
            </a:r>
          </a:p>
          <a:p>
            <a:pPr marL="629920" lvl="1" indent="-355600"/>
            <a:r>
              <a:rPr lang="fr-FR" sz="2100" dirty="0"/>
              <a:t>…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146" y="2429733"/>
            <a:ext cx="968676" cy="14556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277" y="3953263"/>
            <a:ext cx="1619465" cy="161946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1393">
            <a:off x="6704269" y="1910073"/>
            <a:ext cx="1387544" cy="103931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1058">
            <a:off x="7300644" y="5469389"/>
            <a:ext cx="1914816" cy="12587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E8F056-2269-480C-A585-B2B98C8AF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421" y="129616"/>
            <a:ext cx="2231204" cy="14874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82243D-20F5-44FC-9B10-BB8A63B8E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430" y="5814508"/>
            <a:ext cx="3426039" cy="9989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065EFE-8160-416B-88E5-61C7177FA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023" y="4031866"/>
            <a:ext cx="1229036" cy="12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Types de supports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1043492"/>
            <a:ext cx="6292971" cy="5594418"/>
          </a:xfrm>
        </p:spPr>
        <p:txBody>
          <a:bodyPr>
            <a:normAutofit/>
          </a:bodyPr>
          <a:lstStyle/>
          <a:p>
            <a:pPr marL="355600" indent="-355600"/>
            <a:r>
              <a:rPr lang="fr-FR" sz="2100" dirty="0"/>
              <a:t>Numériques</a:t>
            </a:r>
          </a:p>
          <a:p>
            <a:pPr marL="629920" lvl="1" indent="-355600"/>
            <a:endParaRPr lang="fr-FR" sz="1900" dirty="0"/>
          </a:p>
          <a:p>
            <a:pPr marL="629920" lvl="1" indent="-355600"/>
            <a:r>
              <a:rPr lang="fr-FR" sz="2100" b="1" dirty="0"/>
              <a:t>Sites Web</a:t>
            </a:r>
            <a:r>
              <a:rPr lang="fr-FR" sz="2100" dirty="0"/>
              <a:t>;</a:t>
            </a:r>
          </a:p>
          <a:p>
            <a:pPr marL="629920" lvl="1" indent="-355600"/>
            <a:r>
              <a:rPr lang="fr-FR" sz="2100" b="1" dirty="0"/>
              <a:t>Ecrans publicitaires</a:t>
            </a:r>
            <a:r>
              <a:rPr lang="fr-FR" sz="2100" dirty="0"/>
              <a:t>;</a:t>
            </a:r>
          </a:p>
          <a:p>
            <a:pPr marL="629920" lvl="1" indent="-355600"/>
            <a:r>
              <a:rPr lang="fr-FR" sz="2100" b="1" dirty="0"/>
              <a:t>Bornes interactives</a:t>
            </a:r>
            <a:r>
              <a:rPr lang="fr-FR" sz="2100" dirty="0"/>
              <a:t>;</a:t>
            </a:r>
          </a:p>
          <a:p>
            <a:pPr marL="629920" lvl="1" indent="-355600"/>
            <a:r>
              <a:rPr lang="fr-FR" sz="2100" b="1" dirty="0"/>
              <a:t>Produits mobiles adaptatifs </a:t>
            </a:r>
            <a:r>
              <a:rPr lang="fr-FR" sz="2100" dirty="0"/>
              <a:t>(MMS, Tablettes, …) ;</a:t>
            </a:r>
          </a:p>
          <a:p>
            <a:pPr marL="629920" lvl="1" indent="-355600"/>
            <a:r>
              <a:rPr lang="fr-FR" sz="2100" b="1" dirty="0"/>
              <a:t>Interfaces numériques urbaines </a:t>
            </a:r>
            <a:r>
              <a:rPr lang="fr-FR" sz="2100" dirty="0"/>
              <a:t>: colonnes Morris, abribus (aubettes), façades d’immeuble, de centres commerciaux, de cinémas, ...</a:t>
            </a:r>
          </a:p>
          <a:p>
            <a:pPr marL="629920" lvl="1" indent="-355600"/>
            <a:r>
              <a:rPr lang="fr-FR" sz="2100" b="1" dirty="0"/>
              <a:t>Mise en scène visuelle </a:t>
            </a:r>
            <a:r>
              <a:rPr lang="fr-FR" sz="2100" dirty="0"/>
              <a:t>de lieux de communication et de vente (espaces commerciaux, plateaux TV, ...)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19" y="1879872"/>
            <a:ext cx="1870151" cy="11762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19" y="543465"/>
            <a:ext cx="1856884" cy="10045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16541A-22CD-455E-9840-ED3E19E2C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725" y="5258752"/>
            <a:ext cx="2292838" cy="14398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596B5A-5784-4C6B-888A-34E394B65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24" y="5258751"/>
            <a:ext cx="2163704" cy="14398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E855AC-B215-447F-A731-4263E306D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84" y="5258751"/>
            <a:ext cx="2438400" cy="14398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A1592B-0B93-4589-A30B-F44D82DE5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719" y="3429000"/>
            <a:ext cx="1870151" cy="13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76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Type de bois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6</TotalTime>
  <Words>1065</Words>
  <Application>Microsoft Office PowerPoint</Application>
  <PresentationFormat>Affichage à l'écran (4:3)</PresentationFormat>
  <Paragraphs>177</Paragraphs>
  <Slides>21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Wingdings</vt:lpstr>
      <vt:lpstr>Type de bois</vt:lpstr>
      <vt:lpstr>L’INFORMATION TOURISTIQUE  Outils et services d’information et de communication numérique  </vt:lpstr>
      <vt:lpstr>CADRE GÉNÉRAL</vt:lpstr>
      <vt:lpstr>CADRE GÉNÉRAL DES TD</vt:lpstr>
      <vt:lpstr>OBJECTIFS</vt:lpstr>
      <vt:lpstr>MÉTIERS DU TOURISME</vt:lpstr>
      <vt:lpstr>CONTENUS DES TD</vt:lpstr>
      <vt:lpstr>TYPES DES DONNÉES TOURISTIQUES</vt:lpstr>
      <vt:lpstr>Types de supports</vt:lpstr>
      <vt:lpstr>Types de supports</vt:lpstr>
      <vt:lpstr>Exemples de supports</vt:lpstr>
      <vt:lpstr>Présentation PowerPoint</vt:lpstr>
      <vt:lpstr>Présentation PowerPoint</vt:lpstr>
      <vt:lpstr>Dossier de voyage</vt:lpstr>
      <vt:lpstr>Présentation PowerPoint</vt:lpstr>
      <vt:lpstr>Quelques techniques (Office)</vt:lpstr>
      <vt:lpstr>Quelques techniques (Office)</vt:lpstr>
      <vt:lpstr>Quelques techniques (Office)</vt:lpstr>
      <vt:lpstr>ENVIRONNEMENT DE TRAVAIL</vt:lpstr>
      <vt:lpstr>PROGRAMME DE TRAVAIL</vt:lpstr>
      <vt:lpstr>Modalité de travail</vt:lpstr>
      <vt:lpstr>MODE D’ÉVALUATION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L’INFORMATION TOURISTIQUE  Outils et services d’information et de communication numérique</dc:title>
  <dc:creator>Hewlett-Packard Company</dc:creator>
  <cp:lastModifiedBy>Mokhtar Ben Henda</cp:lastModifiedBy>
  <cp:revision>91</cp:revision>
  <dcterms:created xsi:type="dcterms:W3CDTF">2016-10-02T18:48:07Z</dcterms:created>
  <dcterms:modified xsi:type="dcterms:W3CDTF">2021-09-24T20:31:17Z</dcterms:modified>
</cp:coreProperties>
</file>