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4" r:id="rId7"/>
    <p:sldId id="263"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B2B2B2"/>
    <a:srgbClr val="333300"/>
    <a:srgbClr val="6633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03E630B5-2A19-4F30-906E-39D1AA9CE401}" type="datetimeFigureOut">
              <a:rPr lang="en-US" smtClean="0"/>
              <a:t>1/3/2023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241504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03E630B5-2A19-4F30-906E-39D1AA9CE401}" type="datetimeFigureOut">
              <a:rPr lang="en-US" smtClean="0"/>
              <a:t>1/3/2023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140711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03E630B5-2A19-4F30-906E-39D1AA9CE401}" type="datetimeFigureOut">
              <a:rPr lang="en-US" smtClean="0"/>
              <a:t>1/3/2023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72173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03E630B5-2A19-4F30-906E-39D1AA9CE401}" type="datetimeFigureOut">
              <a:rPr lang="en-US" smtClean="0"/>
              <a:t>1/3/2023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330444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03E630B5-2A19-4F30-906E-39D1AA9CE401}" type="datetimeFigureOut">
              <a:rPr lang="en-US" smtClean="0"/>
              <a:t>1/3/2023</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46411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4"/>
          <p:cNvSpPr>
            <a:spLocks noGrp="1"/>
          </p:cNvSpPr>
          <p:nvPr>
            <p:ph type="dt" sz="half" idx="10"/>
          </p:nvPr>
        </p:nvSpPr>
        <p:spPr/>
        <p:txBody>
          <a:bodyPr/>
          <a:lstStyle/>
          <a:p>
            <a:fld id="{03E630B5-2A19-4F30-906E-39D1AA9CE401}" type="datetimeFigureOut">
              <a:rPr lang="en-US" smtClean="0"/>
              <a:t>1/3/2023</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304315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os vietos rezervavimo ženklas 6"/>
          <p:cNvSpPr>
            <a:spLocks noGrp="1"/>
          </p:cNvSpPr>
          <p:nvPr>
            <p:ph type="dt" sz="half" idx="10"/>
          </p:nvPr>
        </p:nvSpPr>
        <p:spPr/>
        <p:txBody>
          <a:bodyPr/>
          <a:lstStyle/>
          <a:p>
            <a:fld id="{03E630B5-2A19-4F30-906E-39D1AA9CE401}" type="datetimeFigureOut">
              <a:rPr lang="en-US" smtClean="0"/>
              <a:t>1/3/2023</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259828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03E630B5-2A19-4F30-906E-39D1AA9CE401}" type="datetimeFigureOut">
              <a:rPr lang="en-US" smtClean="0"/>
              <a:t>1/3/2023</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274819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3E630B5-2A19-4F30-906E-39D1AA9CE401}" type="datetimeFigureOut">
              <a:rPr lang="en-US" smtClean="0"/>
              <a:t>1/3/2023</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17620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03E630B5-2A19-4F30-906E-39D1AA9CE401}" type="datetimeFigureOut">
              <a:rPr lang="en-US" smtClean="0"/>
              <a:t>1/3/2023</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262496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03E630B5-2A19-4F30-906E-39D1AA9CE401}" type="datetimeFigureOut">
              <a:rPr lang="en-US" smtClean="0"/>
              <a:t>1/3/2023</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0DC1BBF3-8E88-410B-9AA1-BFE1976B286F}" type="slidenum">
              <a:rPr lang="en-US" smtClean="0"/>
              <a:t>‹#›</a:t>
            </a:fld>
            <a:endParaRPr lang="en-US"/>
          </a:p>
        </p:txBody>
      </p:sp>
    </p:spTree>
    <p:extLst>
      <p:ext uri="{BB962C8B-B14F-4D97-AF65-F5344CB8AC3E}">
        <p14:creationId xmlns:p14="http://schemas.microsoft.com/office/powerpoint/2010/main" val="189332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630B5-2A19-4F30-906E-39D1AA9CE401}" type="datetimeFigureOut">
              <a:rPr lang="en-US" smtClean="0"/>
              <a:t>1/3/2023</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1BBF3-8E88-410B-9AA1-BFE1976B286F}" type="slidenum">
              <a:rPr lang="en-US" smtClean="0"/>
              <a:t>‹#›</a:t>
            </a:fld>
            <a:endParaRPr lang="en-US"/>
          </a:p>
        </p:txBody>
      </p:sp>
    </p:spTree>
    <p:extLst>
      <p:ext uri="{BB962C8B-B14F-4D97-AF65-F5344CB8AC3E}">
        <p14:creationId xmlns:p14="http://schemas.microsoft.com/office/powerpoint/2010/main" val="1317429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en-US" dirty="0" smtClean="0">
                <a:solidFill>
                  <a:srgbClr val="002060"/>
                </a:solidFill>
              </a:rPr>
              <a:t>CAD program </a:t>
            </a:r>
            <a:endParaRPr lang="en-US" dirty="0">
              <a:solidFill>
                <a:srgbClr val="002060"/>
              </a:solidFill>
            </a:endParaRPr>
          </a:p>
        </p:txBody>
      </p:sp>
      <p:pic>
        <p:nvPicPr>
          <p:cNvPr id="3" name="Paveikslėlis 2"/>
          <p:cNvPicPr>
            <a:picLocks noChangeAspect="1"/>
          </p:cNvPicPr>
          <p:nvPr/>
        </p:nvPicPr>
        <p:blipFill rotWithShape="1">
          <a:blip r:embed="rId2"/>
          <a:srcRect l="20913" t="17261" r="9904" b="8386"/>
          <a:stretch/>
        </p:blipFill>
        <p:spPr>
          <a:xfrm>
            <a:off x="685800" y="203201"/>
            <a:ext cx="3725333" cy="2252134"/>
          </a:xfrm>
          <a:prstGeom prst="rect">
            <a:avLst/>
          </a:prstGeom>
        </p:spPr>
      </p:pic>
      <p:pic>
        <p:nvPicPr>
          <p:cNvPr id="6" name="Paveikslėlis 5"/>
          <p:cNvPicPr>
            <a:picLocks noChangeAspect="1"/>
          </p:cNvPicPr>
          <p:nvPr/>
        </p:nvPicPr>
        <p:blipFill rotWithShape="1">
          <a:blip r:embed="rId2"/>
          <a:srcRect l="20913" t="17261" r="9904" b="8386"/>
          <a:stretch/>
        </p:blipFill>
        <p:spPr>
          <a:xfrm>
            <a:off x="4284133" y="211668"/>
            <a:ext cx="3725333" cy="2252134"/>
          </a:xfrm>
          <a:prstGeom prst="rect">
            <a:avLst/>
          </a:prstGeom>
        </p:spPr>
      </p:pic>
      <p:pic>
        <p:nvPicPr>
          <p:cNvPr id="7" name="Paveikslėlis 6"/>
          <p:cNvPicPr>
            <a:picLocks noChangeAspect="1"/>
          </p:cNvPicPr>
          <p:nvPr/>
        </p:nvPicPr>
        <p:blipFill rotWithShape="1">
          <a:blip r:embed="rId2"/>
          <a:srcRect l="20913" t="17261" r="9904" b="8386"/>
          <a:stretch/>
        </p:blipFill>
        <p:spPr>
          <a:xfrm>
            <a:off x="7899400" y="211668"/>
            <a:ext cx="3725333" cy="2252134"/>
          </a:xfrm>
          <a:prstGeom prst="rect">
            <a:avLst/>
          </a:prstGeom>
        </p:spPr>
      </p:pic>
      <p:pic>
        <p:nvPicPr>
          <p:cNvPr id="8" name="Paveikslėlis 7"/>
          <p:cNvPicPr>
            <a:picLocks noChangeAspect="1"/>
          </p:cNvPicPr>
          <p:nvPr/>
        </p:nvPicPr>
        <p:blipFill rotWithShape="1">
          <a:blip r:embed="rId2"/>
          <a:srcRect l="20913" t="17261" r="9904" b="8386"/>
          <a:stretch/>
        </p:blipFill>
        <p:spPr>
          <a:xfrm>
            <a:off x="440266" y="4258734"/>
            <a:ext cx="3725333" cy="2252134"/>
          </a:xfrm>
          <a:prstGeom prst="rect">
            <a:avLst/>
          </a:prstGeom>
        </p:spPr>
      </p:pic>
      <p:pic>
        <p:nvPicPr>
          <p:cNvPr id="9" name="Paveikslėlis 8"/>
          <p:cNvPicPr>
            <a:picLocks noChangeAspect="1"/>
          </p:cNvPicPr>
          <p:nvPr/>
        </p:nvPicPr>
        <p:blipFill rotWithShape="1">
          <a:blip r:embed="rId2"/>
          <a:srcRect l="20913" t="17261" r="9904" b="8386"/>
          <a:stretch/>
        </p:blipFill>
        <p:spPr>
          <a:xfrm>
            <a:off x="4165600" y="4275668"/>
            <a:ext cx="3725333" cy="2252134"/>
          </a:xfrm>
          <a:prstGeom prst="rect">
            <a:avLst/>
          </a:prstGeom>
        </p:spPr>
      </p:pic>
      <p:pic>
        <p:nvPicPr>
          <p:cNvPr id="10" name="Paveikslėlis 9"/>
          <p:cNvPicPr>
            <a:picLocks noChangeAspect="1"/>
          </p:cNvPicPr>
          <p:nvPr/>
        </p:nvPicPr>
        <p:blipFill rotWithShape="1">
          <a:blip r:embed="rId2"/>
          <a:srcRect l="20913" t="17261" r="9904" b="8386"/>
          <a:stretch/>
        </p:blipFill>
        <p:spPr>
          <a:xfrm>
            <a:off x="7882467" y="4275668"/>
            <a:ext cx="3725333" cy="2252134"/>
          </a:xfrm>
          <a:prstGeom prst="rect">
            <a:avLst/>
          </a:prstGeom>
        </p:spPr>
      </p:pic>
    </p:spTree>
    <p:extLst>
      <p:ext uri="{BB962C8B-B14F-4D97-AF65-F5344CB8AC3E}">
        <p14:creationId xmlns:p14="http://schemas.microsoft.com/office/powerpoint/2010/main" val="87114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714376" y="352425"/>
            <a:ext cx="3609974" cy="2752725"/>
          </a:xfrm>
          <a:noFill/>
          <a:ln>
            <a:solidFill>
              <a:srgbClr val="002060"/>
            </a:solidFill>
          </a:ln>
        </p:spPr>
        <p:txBody>
          <a:bodyPr>
            <a:normAutofit fontScale="90000"/>
          </a:bodyPr>
          <a:lstStyle/>
          <a:p>
            <a:pPr algn="just"/>
            <a:r>
              <a:rPr lang="en-US" sz="2800" i="1" dirty="0" smtClean="0">
                <a:solidFill>
                  <a:srgbClr val="002060"/>
                </a:solidFill>
              </a:rPr>
              <a:t>Most of the students don't know what is it CAD program, so the first teacher step to introduce the user interface and the capabilities of the CAD program </a:t>
            </a:r>
            <a:endParaRPr lang="en-US" sz="2800" i="1" dirty="0">
              <a:solidFill>
                <a:srgbClr val="002060"/>
              </a:solidFill>
            </a:endParaRPr>
          </a:p>
        </p:txBody>
      </p:sp>
      <p:pic>
        <p:nvPicPr>
          <p:cNvPr id="4" name="Turinio vietos rezervavimo ženklas 3"/>
          <p:cNvPicPr>
            <a:picLocks noGrp="1" noChangeAspect="1"/>
          </p:cNvPicPr>
          <p:nvPr>
            <p:ph idx="1"/>
          </p:nvPr>
        </p:nvPicPr>
        <p:blipFill>
          <a:blip r:embed="rId2"/>
          <a:stretch>
            <a:fillRect/>
          </a:stretch>
        </p:blipFill>
        <p:spPr>
          <a:xfrm>
            <a:off x="4693889" y="1885950"/>
            <a:ext cx="7268642" cy="4086225"/>
          </a:xfrm>
          <a:prstGeom prst="rect">
            <a:avLst/>
          </a:prstGeom>
          <a:ln>
            <a:solidFill>
              <a:srgbClr val="002060"/>
            </a:solidFill>
          </a:ln>
        </p:spPr>
      </p:pic>
      <p:sp>
        <p:nvSpPr>
          <p:cNvPr id="7" name="Stačiakampis 6"/>
          <p:cNvSpPr/>
          <p:nvPr/>
        </p:nvSpPr>
        <p:spPr>
          <a:xfrm>
            <a:off x="6848474" y="6019284"/>
            <a:ext cx="3699535" cy="338554"/>
          </a:xfrm>
          <a:prstGeom prst="rect">
            <a:avLst/>
          </a:prstGeom>
        </p:spPr>
        <p:txBody>
          <a:bodyPr wrap="square">
            <a:spAutoFit/>
          </a:bodyPr>
          <a:lstStyle/>
          <a:p>
            <a:r>
              <a:rPr lang="en-US" sz="1600" dirty="0" smtClean="0">
                <a:solidFill>
                  <a:srgbClr val="002060"/>
                </a:solidFill>
              </a:rPr>
              <a:t>The primary window of the user interface</a:t>
            </a:r>
            <a:endParaRPr lang="en-US" sz="1600" dirty="0">
              <a:solidFill>
                <a:srgbClr val="002060"/>
              </a:solidFill>
            </a:endParaRPr>
          </a:p>
        </p:txBody>
      </p:sp>
    </p:spTree>
    <p:extLst>
      <p:ext uri="{BB962C8B-B14F-4D97-AF65-F5344CB8AC3E}">
        <p14:creationId xmlns:p14="http://schemas.microsoft.com/office/powerpoint/2010/main" val="89721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b="1" i="1" dirty="0" smtClean="0">
                <a:solidFill>
                  <a:srgbClr val="002060"/>
                </a:solidFill>
              </a:rPr>
              <a:t>The </a:t>
            </a:r>
            <a:r>
              <a:rPr lang="lt-LT" b="1" i="1" dirty="0" smtClean="0">
                <a:solidFill>
                  <a:srgbClr val="002060"/>
                </a:solidFill>
              </a:rPr>
              <a:t>CAD </a:t>
            </a:r>
            <a:r>
              <a:rPr lang="en-US" b="1" i="1" dirty="0" smtClean="0">
                <a:solidFill>
                  <a:srgbClr val="002060"/>
                </a:solidFill>
              </a:rPr>
              <a:t>program provides</a:t>
            </a:r>
            <a:endParaRPr lang="en-US" b="1" i="1" dirty="0">
              <a:solidFill>
                <a:srgbClr val="002060"/>
              </a:solidFill>
            </a:endParaRPr>
          </a:p>
        </p:txBody>
      </p:sp>
      <p:sp>
        <p:nvSpPr>
          <p:cNvPr id="3" name="Turinio vietos rezervavimo ženklas 2"/>
          <p:cNvSpPr>
            <a:spLocks noGrp="1"/>
          </p:cNvSpPr>
          <p:nvPr>
            <p:ph idx="1"/>
          </p:nvPr>
        </p:nvSpPr>
        <p:spPr/>
        <p:txBody>
          <a:bodyPr>
            <a:normAutofit lnSpcReduction="10000"/>
          </a:bodyPr>
          <a:lstStyle/>
          <a:p>
            <a:pPr>
              <a:buFont typeface="Wingdings" panose="05000000000000000000" pitchFamily="2" charset="2"/>
              <a:buChar char="ü"/>
            </a:pPr>
            <a:r>
              <a:rPr lang="lt-LT" dirty="0" smtClean="0"/>
              <a:t> </a:t>
            </a:r>
            <a:r>
              <a:rPr lang="en-US" dirty="0" smtClean="0">
                <a:solidFill>
                  <a:srgbClr val="002060"/>
                </a:solidFill>
              </a:rPr>
              <a:t>Design the detail </a:t>
            </a:r>
            <a:endParaRPr lang="lt-LT" dirty="0" smtClean="0">
              <a:solidFill>
                <a:srgbClr val="002060"/>
              </a:solidFill>
            </a:endParaRPr>
          </a:p>
          <a:p>
            <a:pPr>
              <a:buFont typeface="Wingdings" panose="05000000000000000000" pitchFamily="2" charset="2"/>
              <a:buChar char="ü"/>
            </a:pPr>
            <a:r>
              <a:rPr lang="lt-LT" dirty="0" smtClean="0">
                <a:solidFill>
                  <a:srgbClr val="002060"/>
                </a:solidFill>
              </a:rPr>
              <a:t> Design </a:t>
            </a:r>
            <a:r>
              <a:rPr lang="lt-LT" dirty="0" err="1" smtClean="0">
                <a:solidFill>
                  <a:srgbClr val="002060"/>
                </a:solidFill>
              </a:rPr>
              <a:t>the</a:t>
            </a:r>
            <a:r>
              <a:rPr lang="lt-LT" dirty="0" smtClean="0">
                <a:solidFill>
                  <a:srgbClr val="002060"/>
                </a:solidFill>
              </a:rPr>
              <a:t> </a:t>
            </a:r>
            <a:r>
              <a:rPr lang="lt-LT" dirty="0" err="1" smtClean="0">
                <a:solidFill>
                  <a:srgbClr val="002060"/>
                </a:solidFill>
              </a:rPr>
              <a:t>assembly</a:t>
            </a:r>
            <a:r>
              <a:rPr lang="lt-LT" dirty="0" smtClean="0">
                <a:solidFill>
                  <a:srgbClr val="002060"/>
                </a:solidFill>
              </a:rPr>
              <a:t> </a:t>
            </a:r>
            <a:r>
              <a:rPr lang="lt-LT" dirty="0" err="1" smtClean="0">
                <a:solidFill>
                  <a:srgbClr val="002060"/>
                </a:solidFill>
              </a:rPr>
              <a:t>unit</a:t>
            </a:r>
            <a:endParaRPr lang="lt-LT" dirty="0" smtClean="0">
              <a:solidFill>
                <a:srgbClr val="002060"/>
              </a:solidFill>
            </a:endParaRPr>
          </a:p>
          <a:p>
            <a:pPr>
              <a:buFont typeface="Wingdings" panose="05000000000000000000" pitchFamily="2" charset="2"/>
              <a:buChar char="ü"/>
            </a:pPr>
            <a:r>
              <a:rPr lang="lt-LT" dirty="0" smtClean="0">
                <a:solidFill>
                  <a:srgbClr val="002060"/>
                </a:solidFill>
              </a:rPr>
              <a:t> </a:t>
            </a:r>
            <a:r>
              <a:rPr lang="en-US" dirty="0" smtClean="0">
                <a:solidFill>
                  <a:srgbClr val="002060"/>
                </a:solidFill>
              </a:rPr>
              <a:t>Making a working drawing of the part</a:t>
            </a:r>
            <a:endParaRPr lang="lt-LT" dirty="0" smtClean="0">
              <a:solidFill>
                <a:srgbClr val="002060"/>
              </a:solidFill>
            </a:endParaRPr>
          </a:p>
          <a:p>
            <a:pPr>
              <a:buFont typeface="Wingdings" panose="05000000000000000000" pitchFamily="2" charset="2"/>
              <a:buChar char="ü"/>
            </a:pPr>
            <a:r>
              <a:rPr lang="lt-LT" dirty="0" smtClean="0">
                <a:solidFill>
                  <a:srgbClr val="002060"/>
                </a:solidFill>
              </a:rPr>
              <a:t> </a:t>
            </a:r>
            <a:r>
              <a:rPr lang="lt-LT" dirty="0" err="1" smtClean="0">
                <a:solidFill>
                  <a:srgbClr val="002060"/>
                </a:solidFill>
              </a:rPr>
              <a:t>Open</a:t>
            </a:r>
            <a:r>
              <a:rPr lang="lt-LT" dirty="0" smtClean="0">
                <a:solidFill>
                  <a:srgbClr val="002060"/>
                </a:solidFill>
              </a:rPr>
              <a:t> </a:t>
            </a:r>
            <a:r>
              <a:rPr lang="lt-LT" dirty="0" err="1" smtClean="0">
                <a:solidFill>
                  <a:srgbClr val="002060"/>
                </a:solidFill>
              </a:rPr>
              <a:t>an</a:t>
            </a:r>
            <a:r>
              <a:rPr lang="lt-LT" dirty="0" smtClean="0">
                <a:solidFill>
                  <a:srgbClr val="002060"/>
                </a:solidFill>
              </a:rPr>
              <a:t> </a:t>
            </a:r>
            <a:r>
              <a:rPr lang="lt-LT" dirty="0" err="1" smtClean="0">
                <a:solidFill>
                  <a:srgbClr val="002060"/>
                </a:solidFill>
              </a:rPr>
              <a:t>existing</a:t>
            </a:r>
            <a:r>
              <a:rPr lang="lt-LT" dirty="0" smtClean="0">
                <a:solidFill>
                  <a:srgbClr val="002060"/>
                </a:solidFill>
              </a:rPr>
              <a:t> project</a:t>
            </a:r>
          </a:p>
          <a:p>
            <a:pPr>
              <a:buFont typeface="Wingdings" panose="05000000000000000000" pitchFamily="2" charset="2"/>
              <a:buChar char="ü"/>
            </a:pPr>
            <a:r>
              <a:rPr lang="lt-LT" dirty="0" smtClean="0">
                <a:solidFill>
                  <a:srgbClr val="002060"/>
                </a:solidFill>
              </a:rPr>
              <a:t> </a:t>
            </a:r>
            <a:r>
              <a:rPr lang="lt-LT" dirty="0" err="1" smtClean="0">
                <a:solidFill>
                  <a:srgbClr val="002060"/>
                </a:solidFill>
              </a:rPr>
              <a:t>Open</a:t>
            </a:r>
            <a:r>
              <a:rPr lang="lt-LT" dirty="0" smtClean="0">
                <a:solidFill>
                  <a:srgbClr val="002060"/>
                </a:solidFill>
              </a:rPr>
              <a:t> a </a:t>
            </a:r>
            <a:r>
              <a:rPr lang="lt-LT" dirty="0" err="1" smtClean="0">
                <a:solidFill>
                  <a:srgbClr val="002060"/>
                </a:solidFill>
              </a:rPr>
              <a:t>helper</a:t>
            </a:r>
            <a:endParaRPr lang="lt-LT" dirty="0" smtClean="0">
              <a:solidFill>
                <a:srgbClr val="002060"/>
              </a:solidFill>
            </a:endParaRPr>
          </a:p>
          <a:p>
            <a:pPr>
              <a:buFont typeface="Wingdings" panose="05000000000000000000" pitchFamily="2" charset="2"/>
              <a:buChar char="ü"/>
            </a:pPr>
            <a:r>
              <a:rPr lang="lt-LT" dirty="0" smtClean="0">
                <a:solidFill>
                  <a:srgbClr val="002060"/>
                </a:solidFill>
              </a:rPr>
              <a:t> </a:t>
            </a:r>
            <a:r>
              <a:rPr lang="en-US" dirty="0" smtClean="0">
                <a:solidFill>
                  <a:srgbClr val="002060"/>
                </a:solidFill>
              </a:rPr>
              <a:t>Open a user forum or service area</a:t>
            </a:r>
            <a:endParaRPr lang="lt-LT" dirty="0">
              <a:solidFill>
                <a:srgbClr val="002060"/>
              </a:solidFill>
            </a:endParaRPr>
          </a:p>
          <a:p>
            <a:pPr marL="0" indent="0">
              <a:buNone/>
            </a:pPr>
            <a:endParaRPr lang="lt-LT" dirty="0" smtClean="0">
              <a:solidFill>
                <a:srgbClr val="002060"/>
              </a:solidFill>
            </a:endParaRPr>
          </a:p>
          <a:p>
            <a:pPr marL="0" indent="0">
              <a:buNone/>
            </a:pPr>
            <a:r>
              <a:rPr lang="en-US" dirty="0" smtClean="0">
                <a:solidFill>
                  <a:srgbClr val="002060"/>
                </a:solidFill>
              </a:rPr>
              <a:t>After selecting the part to design, you will be taken to the next user interface, where you can now carry out the design work you want.</a:t>
            </a:r>
            <a:endParaRPr lang="en-US" dirty="0">
              <a:solidFill>
                <a:srgbClr val="002060"/>
              </a:solidFill>
            </a:endParaRPr>
          </a:p>
        </p:txBody>
      </p:sp>
    </p:spTree>
    <p:extLst>
      <p:ext uri="{BB962C8B-B14F-4D97-AF65-F5344CB8AC3E}">
        <p14:creationId xmlns:p14="http://schemas.microsoft.com/office/powerpoint/2010/main" val="379173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419099" y="346076"/>
            <a:ext cx="10563225" cy="673100"/>
          </a:xfrm>
          <a:ln>
            <a:solidFill>
              <a:srgbClr val="002060"/>
            </a:solidFill>
          </a:ln>
        </p:spPr>
        <p:txBody>
          <a:bodyPr>
            <a:normAutofit/>
          </a:bodyPr>
          <a:lstStyle/>
          <a:p>
            <a:r>
              <a:rPr lang="en-US" sz="3200" dirty="0" smtClean="0">
                <a:solidFill>
                  <a:srgbClr val="002060"/>
                </a:solidFill>
              </a:rPr>
              <a:t>The design is possible in three planes: front, top and right</a:t>
            </a:r>
          </a:p>
        </p:txBody>
      </p:sp>
      <p:pic>
        <p:nvPicPr>
          <p:cNvPr id="4" name="Turinio vietos rezervavimo ženklas 3"/>
          <p:cNvPicPr>
            <a:picLocks noGrp="1" noChangeAspect="1"/>
          </p:cNvPicPr>
          <p:nvPr>
            <p:ph idx="1"/>
          </p:nvPr>
        </p:nvPicPr>
        <p:blipFill>
          <a:blip r:embed="rId2"/>
          <a:stretch>
            <a:fillRect/>
          </a:stretch>
        </p:blipFill>
        <p:spPr>
          <a:xfrm>
            <a:off x="3314700" y="1174723"/>
            <a:ext cx="7341644" cy="4130702"/>
          </a:xfrm>
          <a:prstGeom prst="rect">
            <a:avLst/>
          </a:prstGeom>
          <a:ln>
            <a:solidFill>
              <a:srgbClr val="002060"/>
            </a:solidFill>
          </a:ln>
        </p:spPr>
      </p:pic>
      <p:sp>
        <p:nvSpPr>
          <p:cNvPr id="5" name="Stačiakampis 4"/>
          <p:cNvSpPr/>
          <p:nvPr/>
        </p:nvSpPr>
        <p:spPr>
          <a:xfrm>
            <a:off x="6338161" y="5501521"/>
            <a:ext cx="3358289" cy="369332"/>
          </a:xfrm>
          <a:prstGeom prst="rect">
            <a:avLst/>
          </a:prstGeom>
        </p:spPr>
        <p:txBody>
          <a:bodyPr wrap="square">
            <a:spAutoFit/>
          </a:bodyPr>
          <a:lstStyle/>
          <a:p>
            <a:r>
              <a:rPr lang="en-US" dirty="0" smtClean="0">
                <a:solidFill>
                  <a:srgbClr val="002060"/>
                </a:solidFill>
              </a:rPr>
              <a:t>Solidworks Design Interface</a:t>
            </a:r>
            <a:endParaRPr lang="en-US" dirty="0">
              <a:solidFill>
                <a:srgbClr val="002060"/>
              </a:solidFill>
            </a:endParaRPr>
          </a:p>
        </p:txBody>
      </p:sp>
      <p:sp>
        <p:nvSpPr>
          <p:cNvPr id="6" name="Stačiakampis 5"/>
          <p:cNvSpPr/>
          <p:nvPr/>
        </p:nvSpPr>
        <p:spPr>
          <a:xfrm>
            <a:off x="390525" y="1172259"/>
            <a:ext cx="2781300" cy="4154984"/>
          </a:xfrm>
          <a:prstGeom prst="rect">
            <a:avLst/>
          </a:prstGeom>
          <a:ln>
            <a:solidFill>
              <a:srgbClr val="002060"/>
            </a:solidFill>
          </a:ln>
        </p:spPr>
        <p:txBody>
          <a:bodyPr wrap="square">
            <a:spAutoFit/>
          </a:bodyPr>
          <a:lstStyle/>
          <a:p>
            <a:endParaRPr lang="lt-LT" sz="2400" dirty="0" smtClean="0"/>
          </a:p>
          <a:p>
            <a:endParaRPr lang="lt-LT" sz="2400" dirty="0"/>
          </a:p>
          <a:p>
            <a:r>
              <a:rPr lang="en-US" sz="2400" i="1" dirty="0" smtClean="0">
                <a:solidFill>
                  <a:srgbClr val="002060"/>
                </a:solidFill>
              </a:rPr>
              <a:t>At the beginning of our learning, we only need the first two areas for design: sketch and features</a:t>
            </a:r>
            <a:endParaRPr lang="lt-LT" sz="2400" i="1" dirty="0" smtClean="0">
              <a:solidFill>
                <a:srgbClr val="002060"/>
              </a:solidFill>
            </a:endParaRPr>
          </a:p>
          <a:p>
            <a:endParaRPr lang="lt-LT" sz="2400" dirty="0" smtClean="0"/>
          </a:p>
          <a:p>
            <a:endParaRPr lang="lt-LT" sz="2400" dirty="0"/>
          </a:p>
          <a:p>
            <a:endParaRPr lang="en-US" sz="2400" dirty="0"/>
          </a:p>
        </p:txBody>
      </p:sp>
    </p:spTree>
    <p:extLst>
      <p:ext uri="{BB962C8B-B14F-4D97-AF65-F5344CB8AC3E}">
        <p14:creationId xmlns:p14="http://schemas.microsoft.com/office/powerpoint/2010/main" val="158478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4010025" y="736601"/>
            <a:ext cx="2952750" cy="663574"/>
          </a:xfrm>
        </p:spPr>
        <p:txBody>
          <a:bodyPr>
            <a:normAutofit/>
          </a:bodyPr>
          <a:lstStyle/>
          <a:p>
            <a:r>
              <a:rPr lang="en-US" sz="3200" b="1" dirty="0" smtClean="0">
                <a:solidFill>
                  <a:srgbClr val="002060"/>
                </a:solidFill>
              </a:rPr>
              <a:t>Sketch area</a:t>
            </a:r>
          </a:p>
        </p:txBody>
      </p:sp>
      <p:pic>
        <p:nvPicPr>
          <p:cNvPr id="7" name="Turinio vietos rezervavimo ženklas 6"/>
          <p:cNvPicPr>
            <a:picLocks noGrp="1" noChangeAspect="1"/>
          </p:cNvPicPr>
          <p:nvPr>
            <p:ph idx="1"/>
          </p:nvPr>
        </p:nvPicPr>
        <p:blipFill>
          <a:blip r:embed="rId2"/>
          <a:stretch>
            <a:fillRect/>
          </a:stretch>
        </p:blipFill>
        <p:spPr>
          <a:xfrm>
            <a:off x="3153852" y="3695699"/>
            <a:ext cx="8142950" cy="2466976"/>
          </a:xfrm>
          <a:prstGeom prst="rect">
            <a:avLst/>
          </a:prstGeom>
          <a:ln>
            <a:solidFill>
              <a:srgbClr val="002060"/>
            </a:solidFill>
          </a:ln>
        </p:spPr>
      </p:pic>
      <p:sp>
        <p:nvSpPr>
          <p:cNvPr id="8" name="Stačiakampis 7"/>
          <p:cNvSpPr/>
          <p:nvPr/>
        </p:nvSpPr>
        <p:spPr>
          <a:xfrm>
            <a:off x="638174" y="1457237"/>
            <a:ext cx="7200901" cy="1938992"/>
          </a:xfrm>
          <a:prstGeom prst="rect">
            <a:avLst/>
          </a:prstGeom>
          <a:ln>
            <a:solidFill>
              <a:srgbClr val="002060"/>
            </a:solidFill>
          </a:ln>
        </p:spPr>
        <p:txBody>
          <a:bodyPr wrap="square">
            <a:spAutoFit/>
          </a:bodyPr>
          <a:lstStyle/>
          <a:p>
            <a:pPr algn="just"/>
            <a:endParaRPr lang="lt-LT" sz="2000" dirty="0" smtClean="0"/>
          </a:p>
          <a:p>
            <a:pPr algn="just"/>
            <a:r>
              <a:rPr lang="en-US" sz="2000" dirty="0" smtClean="0">
                <a:solidFill>
                  <a:srgbClr val="002060"/>
                </a:solidFill>
              </a:rPr>
              <a:t>Sketch area are used for sketching parts, and geometric shapes, defining dimensions, selecting line types, and line intersections, deleting, copying, moving, multiplying, and otherwise editing the outline or other parameters of the part you are drawing. </a:t>
            </a:r>
            <a:endParaRPr lang="lt-LT" sz="2000" dirty="0" smtClean="0">
              <a:solidFill>
                <a:srgbClr val="002060"/>
              </a:solidFill>
            </a:endParaRPr>
          </a:p>
          <a:p>
            <a:pPr algn="just"/>
            <a:endParaRPr lang="en-US" sz="2000" dirty="0"/>
          </a:p>
        </p:txBody>
      </p:sp>
    </p:spTree>
    <p:extLst>
      <p:ext uri="{BB962C8B-B14F-4D97-AF65-F5344CB8AC3E}">
        <p14:creationId xmlns:p14="http://schemas.microsoft.com/office/powerpoint/2010/main" val="219334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5" name="Stačiakampis 4"/>
          <p:cNvSpPr/>
          <p:nvPr/>
        </p:nvSpPr>
        <p:spPr>
          <a:xfrm>
            <a:off x="4181475" y="5177909"/>
            <a:ext cx="4143640" cy="369332"/>
          </a:xfrm>
          <a:prstGeom prst="rect">
            <a:avLst/>
          </a:prstGeom>
        </p:spPr>
        <p:txBody>
          <a:bodyPr wrap="square">
            <a:spAutoFit/>
          </a:bodyPr>
          <a:lstStyle/>
          <a:p>
            <a:r>
              <a:rPr lang="en-US" dirty="0" smtClean="0">
                <a:solidFill>
                  <a:srgbClr val="002060"/>
                </a:solidFill>
              </a:rPr>
              <a:t>Sketch of the detail</a:t>
            </a:r>
            <a:endParaRPr lang="en-US" dirty="0">
              <a:solidFill>
                <a:srgbClr val="002060"/>
              </a:solidFill>
            </a:endParaRPr>
          </a:p>
        </p:txBody>
      </p:sp>
      <p:pic>
        <p:nvPicPr>
          <p:cNvPr id="7" name="Turinio vietos rezervavimo ženklas 6"/>
          <p:cNvPicPr>
            <a:picLocks noGrp="1" noChangeAspect="1"/>
          </p:cNvPicPr>
          <p:nvPr>
            <p:ph idx="1"/>
          </p:nvPr>
        </p:nvPicPr>
        <p:blipFill>
          <a:blip r:embed="rId2"/>
          <a:stretch>
            <a:fillRect/>
          </a:stretch>
        </p:blipFill>
        <p:spPr>
          <a:xfrm>
            <a:off x="2398974" y="1377243"/>
            <a:ext cx="6478326" cy="3646989"/>
          </a:xfrm>
          <a:prstGeom prst="rect">
            <a:avLst/>
          </a:prstGeom>
        </p:spPr>
      </p:pic>
      <p:sp>
        <p:nvSpPr>
          <p:cNvPr id="8" name="Pavadinimas 1"/>
          <p:cNvSpPr txBox="1">
            <a:spLocks/>
          </p:cNvSpPr>
          <p:nvPr/>
        </p:nvSpPr>
        <p:spPr>
          <a:xfrm>
            <a:off x="1562099" y="622300"/>
            <a:ext cx="4410075" cy="882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2060"/>
                </a:solidFill>
              </a:rPr>
              <a:t>Sketch</a:t>
            </a:r>
            <a:endParaRPr lang="en-US" sz="3200" b="1" dirty="0">
              <a:solidFill>
                <a:srgbClr val="002060"/>
              </a:solidFill>
            </a:endParaRPr>
          </a:p>
        </p:txBody>
      </p:sp>
    </p:spTree>
    <p:extLst>
      <p:ext uri="{BB962C8B-B14F-4D97-AF65-F5344CB8AC3E}">
        <p14:creationId xmlns:p14="http://schemas.microsoft.com/office/powerpoint/2010/main" val="413206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4010025" y="736601"/>
            <a:ext cx="2952750" cy="663574"/>
          </a:xfrm>
        </p:spPr>
        <p:txBody>
          <a:bodyPr>
            <a:normAutofit/>
          </a:bodyPr>
          <a:lstStyle/>
          <a:p>
            <a:r>
              <a:rPr lang="en-US" sz="3200" b="1" dirty="0" smtClean="0">
                <a:solidFill>
                  <a:srgbClr val="002060"/>
                </a:solidFill>
              </a:rPr>
              <a:t> Features area</a:t>
            </a:r>
          </a:p>
        </p:txBody>
      </p:sp>
      <p:sp>
        <p:nvSpPr>
          <p:cNvPr id="8" name="Stačiakampis 7"/>
          <p:cNvSpPr/>
          <p:nvPr/>
        </p:nvSpPr>
        <p:spPr>
          <a:xfrm>
            <a:off x="638174" y="1457237"/>
            <a:ext cx="10048876" cy="1200329"/>
          </a:xfrm>
          <a:prstGeom prst="rect">
            <a:avLst/>
          </a:prstGeom>
          <a:ln>
            <a:solidFill>
              <a:srgbClr val="002060"/>
            </a:solidFill>
          </a:ln>
        </p:spPr>
        <p:txBody>
          <a:bodyPr wrap="square">
            <a:spAutoFit/>
          </a:bodyPr>
          <a:lstStyle/>
          <a:p>
            <a:pPr algn="just"/>
            <a:endParaRPr lang="lt-LT" dirty="0" smtClean="0"/>
          </a:p>
          <a:p>
            <a:pPr algn="just"/>
            <a:r>
              <a:rPr lang="en-US" dirty="0" smtClean="0">
                <a:solidFill>
                  <a:srgbClr val="002060"/>
                </a:solidFill>
              </a:rPr>
              <a:t>In the features area we can already create a 3d shape from the sketch, which becomes similar to the shape of the desired part. Here we can not only stretch, rotate, join, cut, and round the part, but there are many other options to modify the part</a:t>
            </a:r>
            <a:endParaRPr lang="en-US" dirty="0">
              <a:solidFill>
                <a:srgbClr val="002060"/>
              </a:solidFill>
            </a:endParaRPr>
          </a:p>
        </p:txBody>
      </p:sp>
      <p:pic>
        <p:nvPicPr>
          <p:cNvPr id="4" name="Turinio vietos rezervavimo ženklas 3"/>
          <p:cNvPicPr>
            <a:picLocks noGrp="1" noChangeAspect="1"/>
          </p:cNvPicPr>
          <p:nvPr>
            <p:ph idx="1"/>
          </p:nvPr>
        </p:nvPicPr>
        <p:blipFill>
          <a:blip r:embed="rId2"/>
          <a:stretch>
            <a:fillRect/>
          </a:stretch>
        </p:blipFill>
        <p:spPr>
          <a:xfrm>
            <a:off x="675766" y="2858633"/>
            <a:ext cx="10059522" cy="1760992"/>
          </a:xfrm>
          <a:prstGeom prst="rect">
            <a:avLst/>
          </a:prstGeom>
          <a:ln>
            <a:solidFill>
              <a:srgbClr val="002060"/>
            </a:solidFill>
          </a:ln>
        </p:spPr>
      </p:pic>
    </p:spTree>
    <p:extLst>
      <p:ext uri="{BB962C8B-B14F-4D97-AF65-F5344CB8AC3E}">
        <p14:creationId xmlns:p14="http://schemas.microsoft.com/office/powerpoint/2010/main" val="66879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5" name="Stačiakampis 4"/>
          <p:cNvSpPr/>
          <p:nvPr/>
        </p:nvSpPr>
        <p:spPr>
          <a:xfrm>
            <a:off x="4095750" y="5463659"/>
            <a:ext cx="4143640" cy="369332"/>
          </a:xfrm>
          <a:prstGeom prst="rect">
            <a:avLst/>
          </a:prstGeom>
        </p:spPr>
        <p:txBody>
          <a:bodyPr wrap="square">
            <a:spAutoFit/>
          </a:bodyPr>
          <a:lstStyle/>
          <a:p>
            <a:r>
              <a:rPr lang="en-US" dirty="0" smtClean="0">
                <a:solidFill>
                  <a:srgbClr val="002060"/>
                </a:solidFill>
              </a:rPr>
              <a:t>3D detail from a previously drawn sketch</a:t>
            </a:r>
            <a:endParaRPr lang="en-US" dirty="0">
              <a:solidFill>
                <a:srgbClr val="002060"/>
              </a:solidFill>
            </a:endParaRPr>
          </a:p>
        </p:txBody>
      </p:sp>
      <p:sp>
        <p:nvSpPr>
          <p:cNvPr id="8" name="Pavadinimas 1"/>
          <p:cNvSpPr txBox="1">
            <a:spLocks/>
          </p:cNvSpPr>
          <p:nvPr/>
        </p:nvSpPr>
        <p:spPr>
          <a:xfrm>
            <a:off x="1562099" y="622300"/>
            <a:ext cx="4410075" cy="882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2060"/>
                </a:solidFill>
              </a:rPr>
              <a:t>Features</a:t>
            </a:r>
            <a:endParaRPr lang="en-US" sz="3200" b="1" dirty="0">
              <a:solidFill>
                <a:srgbClr val="002060"/>
              </a:solidFill>
            </a:endParaRPr>
          </a:p>
        </p:txBody>
      </p:sp>
      <p:pic>
        <p:nvPicPr>
          <p:cNvPr id="11" name="Turinio vietos rezervavimo ženklas 10"/>
          <p:cNvPicPr>
            <a:picLocks noGrp="1" noChangeAspect="1"/>
          </p:cNvPicPr>
          <p:nvPr>
            <p:ph idx="1"/>
          </p:nvPr>
        </p:nvPicPr>
        <p:blipFill>
          <a:blip r:embed="rId2"/>
          <a:stretch>
            <a:fillRect/>
          </a:stretch>
        </p:blipFill>
        <p:spPr>
          <a:xfrm>
            <a:off x="3962400" y="1420480"/>
            <a:ext cx="4070669" cy="3824459"/>
          </a:xfrm>
          <a:prstGeom prst="rect">
            <a:avLst/>
          </a:prstGeom>
        </p:spPr>
      </p:pic>
    </p:spTree>
    <p:extLst>
      <p:ext uri="{BB962C8B-B14F-4D97-AF65-F5344CB8AC3E}">
        <p14:creationId xmlns:p14="http://schemas.microsoft.com/office/powerpoint/2010/main" val="293778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003300"/>
          </a:fgClr>
          <a:bgClr>
            <a:schemeClr val="bg1"/>
          </a:bgClr>
        </a:patt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666749" y="650876"/>
            <a:ext cx="6238875" cy="663574"/>
          </a:xfrm>
        </p:spPr>
        <p:txBody>
          <a:bodyPr>
            <a:normAutofit/>
          </a:bodyPr>
          <a:lstStyle/>
          <a:p>
            <a:r>
              <a:rPr lang="en-US" sz="3200" b="1" dirty="0" smtClean="0">
                <a:solidFill>
                  <a:srgbClr val="002060"/>
                </a:solidFill>
              </a:rPr>
              <a:t>Designed detail /  3D printing</a:t>
            </a:r>
          </a:p>
        </p:txBody>
      </p:sp>
      <p:sp>
        <p:nvSpPr>
          <p:cNvPr id="8" name="Stačiakampis 7"/>
          <p:cNvSpPr/>
          <p:nvPr/>
        </p:nvSpPr>
        <p:spPr>
          <a:xfrm>
            <a:off x="638174" y="1457237"/>
            <a:ext cx="9248776" cy="1938992"/>
          </a:xfrm>
          <a:prstGeom prst="rect">
            <a:avLst/>
          </a:prstGeom>
          <a:ln>
            <a:solidFill>
              <a:srgbClr val="002060"/>
            </a:solidFill>
          </a:ln>
        </p:spPr>
        <p:txBody>
          <a:bodyPr wrap="square">
            <a:spAutoFit/>
          </a:bodyPr>
          <a:lstStyle/>
          <a:p>
            <a:pPr algn="just"/>
            <a:endParaRPr lang="lt-LT" sz="2000" dirty="0" smtClean="0"/>
          </a:p>
          <a:p>
            <a:pPr marL="457200" indent="-457200" algn="just">
              <a:buAutoNum type="arabicPeriod"/>
            </a:pPr>
            <a:r>
              <a:rPr lang="en-US" sz="2000" dirty="0" smtClean="0">
                <a:solidFill>
                  <a:srgbClr val="002060"/>
                </a:solidFill>
              </a:rPr>
              <a:t>Save the file in the required format (the printer we use supports STL format)  </a:t>
            </a:r>
            <a:endParaRPr lang="lt-LT" sz="2000" dirty="0" smtClean="0">
              <a:solidFill>
                <a:srgbClr val="002060"/>
              </a:solidFill>
            </a:endParaRPr>
          </a:p>
          <a:p>
            <a:pPr marL="457200" indent="-457200" algn="just">
              <a:buAutoNum type="arabicPeriod"/>
            </a:pPr>
            <a:endParaRPr lang="lt-LT" sz="2000" dirty="0">
              <a:solidFill>
                <a:srgbClr val="002060"/>
              </a:solidFill>
            </a:endParaRPr>
          </a:p>
          <a:p>
            <a:pPr marL="361950" indent="-361950" algn="just"/>
            <a:r>
              <a:rPr lang="lt-LT" sz="2000" dirty="0" smtClean="0">
                <a:solidFill>
                  <a:srgbClr val="002060"/>
                </a:solidFill>
              </a:rPr>
              <a:t>2.   </a:t>
            </a:r>
            <a:r>
              <a:rPr lang="en-US" sz="2000" dirty="0" smtClean="0">
                <a:solidFill>
                  <a:srgbClr val="002060"/>
                </a:solidFill>
              </a:rPr>
              <a:t>In Solidworks, select: Files -&gt; save as, in the menu that appears, select the file type STL and click the save icon. The program will automatically format the part and prepare it for printing.</a:t>
            </a:r>
            <a:endParaRPr lang="en-US" sz="2000" dirty="0"/>
          </a:p>
        </p:txBody>
      </p:sp>
      <p:sp>
        <p:nvSpPr>
          <p:cNvPr id="9" name="Stačiakampis 8"/>
          <p:cNvSpPr/>
          <p:nvPr/>
        </p:nvSpPr>
        <p:spPr>
          <a:xfrm>
            <a:off x="600075" y="3728562"/>
            <a:ext cx="9353550" cy="1600438"/>
          </a:xfrm>
          <a:prstGeom prst="rect">
            <a:avLst/>
          </a:prstGeom>
          <a:ln>
            <a:solidFill>
              <a:srgbClr val="002060"/>
            </a:solidFill>
          </a:ln>
        </p:spPr>
        <p:txBody>
          <a:bodyPr wrap="square">
            <a:spAutoFit/>
          </a:bodyPr>
          <a:lstStyle/>
          <a:p>
            <a:r>
              <a:rPr lang="en-US" sz="2000" dirty="0" smtClean="0">
                <a:solidFill>
                  <a:srgbClr val="002060"/>
                </a:solidFill>
              </a:rPr>
              <a:t>Following the printer manufacturer's instructions, we upload the file to the printer software. Select the appropriate parameters: position relative to the table, print material, speed, layer thickness and other parameters. Press the start button and wait for the results</a:t>
            </a:r>
            <a:r>
              <a:rPr lang="en-US" dirty="0" smtClean="0"/>
              <a:t>.</a:t>
            </a:r>
            <a:endParaRPr lang="lt-LT" smtClean="0"/>
          </a:p>
          <a:p>
            <a:endParaRPr lang="en-US" dirty="0"/>
          </a:p>
        </p:txBody>
      </p:sp>
    </p:spTree>
    <p:extLst>
      <p:ext uri="{BB962C8B-B14F-4D97-AF65-F5344CB8AC3E}">
        <p14:creationId xmlns:p14="http://schemas.microsoft.com/office/powerpoint/2010/main" val="242805978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369</Words>
  <Application>Microsoft Office PowerPoint</Application>
  <PresentationFormat>Plačiaekranė</PresentationFormat>
  <Paragraphs>34</Paragraphs>
  <Slides>9</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9</vt:i4>
      </vt:variant>
    </vt:vector>
  </HeadingPairs>
  <TitlesOfParts>
    <vt:vector size="14" baseType="lpstr">
      <vt:lpstr>Arial</vt:lpstr>
      <vt:lpstr>Calibri</vt:lpstr>
      <vt:lpstr>Calibri Light</vt:lpstr>
      <vt:lpstr>Wingdings</vt:lpstr>
      <vt:lpstr>„Office“ tema</vt:lpstr>
      <vt:lpstr>CAD program </vt:lpstr>
      <vt:lpstr>Most of the students don't know what is it CAD program, so the first teacher step to introduce the user interface and the capabilities of the CAD program </vt:lpstr>
      <vt:lpstr>The CAD program provides</vt:lpstr>
      <vt:lpstr>The design is possible in three planes: front, top and right</vt:lpstr>
      <vt:lpstr>Sketch area</vt:lpstr>
      <vt:lpstr>„PowerPoint“ pateiktis</vt:lpstr>
      <vt:lpstr> Features area</vt:lpstr>
      <vt:lpstr>„PowerPoint“ pateiktis</vt:lpstr>
      <vt:lpstr>Designed detail /  3D printing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 program </dc:title>
  <dc:creator>ThinkPad</dc:creator>
  <cp:lastModifiedBy>ThinkPad</cp:lastModifiedBy>
  <cp:revision>12</cp:revision>
  <dcterms:created xsi:type="dcterms:W3CDTF">2023-01-03T12:15:53Z</dcterms:created>
  <dcterms:modified xsi:type="dcterms:W3CDTF">2023-01-03T12:58:22Z</dcterms:modified>
</cp:coreProperties>
</file>